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5"/>
  </p:sldMasterIdLst>
  <p:sldIdLst>
    <p:sldId id="256" r:id="rId6"/>
    <p:sldId id="257" r:id="rId7"/>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A5A6"/>
    <a:srgbClr val="404040"/>
    <a:srgbClr val="31839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23CF805-3626-4B78-9650-599B5EBC3400}" v="1" dt="2024-02-15T14:20:29.7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5"/>
    <p:restoredTop sz="94635"/>
  </p:normalViewPr>
  <p:slideViewPr>
    <p:cSldViewPr snapToGrid="0" snapToObjects="1">
      <p:cViewPr varScale="1">
        <p:scale>
          <a:sx n="113" d="100"/>
          <a:sy n="113" d="100"/>
        </p:scale>
        <p:origin x="4200"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1.xml"/><Relationship Id="rId10"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BE28E3B-3119-E54C-8865-7FF3C05A60A7}" type="datetimeFigureOut">
              <a:rPr lang="en-US" smtClean="0"/>
              <a:t>2/15/2024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7295D-9653-2E47-8488-0617D5177052}" type="slidenum">
              <a:rPr lang="en-US" smtClean="0"/>
              <a:t>‹#›</a:t>
            </a:fld>
            <a:endParaRPr lang="en-US"/>
          </a:p>
        </p:txBody>
      </p:sp>
    </p:spTree>
    <p:extLst>
      <p:ext uri="{BB962C8B-B14F-4D97-AF65-F5344CB8AC3E}">
        <p14:creationId xmlns:p14="http://schemas.microsoft.com/office/powerpoint/2010/main" val="2181263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E28E3B-3119-E54C-8865-7FF3C05A60A7}" type="datetimeFigureOut">
              <a:rPr lang="en-US" smtClean="0"/>
              <a:t>2/15/2024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7295D-9653-2E47-8488-0617D5177052}" type="slidenum">
              <a:rPr lang="en-US" smtClean="0"/>
              <a:t>‹#›</a:t>
            </a:fld>
            <a:endParaRPr lang="en-US"/>
          </a:p>
        </p:txBody>
      </p:sp>
    </p:spTree>
    <p:extLst>
      <p:ext uri="{BB962C8B-B14F-4D97-AF65-F5344CB8AC3E}">
        <p14:creationId xmlns:p14="http://schemas.microsoft.com/office/powerpoint/2010/main" val="1772253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E28E3B-3119-E54C-8865-7FF3C05A60A7}" type="datetimeFigureOut">
              <a:rPr lang="en-US" smtClean="0"/>
              <a:t>2/15/2024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7295D-9653-2E47-8488-0617D5177052}" type="slidenum">
              <a:rPr lang="en-US" smtClean="0"/>
              <a:t>‹#›</a:t>
            </a:fld>
            <a:endParaRPr lang="en-US"/>
          </a:p>
        </p:txBody>
      </p:sp>
    </p:spTree>
    <p:extLst>
      <p:ext uri="{BB962C8B-B14F-4D97-AF65-F5344CB8AC3E}">
        <p14:creationId xmlns:p14="http://schemas.microsoft.com/office/powerpoint/2010/main" val="3686185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E28E3B-3119-E54C-8865-7FF3C05A60A7}" type="datetimeFigureOut">
              <a:rPr lang="en-US" smtClean="0"/>
              <a:t>2/15/2024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7295D-9653-2E47-8488-0617D5177052}" type="slidenum">
              <a:rPr lang="en-US" smtClean="0"/>
              <a:t>‹#›</a:t>
            </a:fld>
            <a:endParaRPr lang="en-US"/>
          </a:p>
        </p:txBody>
      </p:sp>
    </p:spTree>
    <p:extLst>
      <p:ext uri="{BB962C8B-B14F-4D97-AF65-F5344CB8AC3E}">
        <p14:creationId xmlns:p14="http://schemas.microsoft.com/office/powerpoint/2010/main" val="3563198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BE28E3B-3119-E54C-8865-7FF3C05A60A7}" type="datetimeFigureOut">
              <a:rPr lang="en-US" smtClean="0"/>
              <a:t>2/15/2024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7295D-9653-2E47-8488-0617D5177052}" type="slidenum">
              <a:rPr lang="en-US" smtClean="0"/>
              <a:t>‹#›</a:t>
            </a:fld>
            <a:endParaRPr lang="en-US"/>
          </a:p>
        </p:txBody>
      </p:sp>
    </p:spTree>
    <p:extLst>
      <p:ext uri="{BB962C8B-B14F-4D97-AF65-F5344CB8AC3E}">
        <p14:creationId xmlns:p14="http://schemas.microsoft.com/office/powerpoint/2010/main" val="4184169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E28E3B-3119-E54C-8865-7FF3C05A60A7}" type="datetimeFigureOut">
              <a:rPr lang="en-US" smtClean="0"/>
              <a:t>2/15/2024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57295D-9653-2E47-8488-0617D5177052}" type="slidenum">
              <a:rPr lang="en-US" smtClean="0"/>
              <a:t>‹#›</a:t>
            </a:fld>
            <a:endParaRPr lang="en-US"/>
          </a:p>
        </p:txBody>
      </p:sp>
    </p:spTree>
    <p:extLst>
      <p:ext uri="{BB962C8B-B14F-4D97-AF65-F5344CB8AC3E}">
        <p14:creationId xmlns:p14="http://schemas.microsoft.com/office/powerpoint/2010/main" val="2484083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BE28E3B-3119-E54C-8865-7FF3C05A60A7}" type="datetimeFigureOut">
              <a:rPr lang="en-US" smtClean="0"/>
              <a:t>2/15/2024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57295D-9653-2E47-8488-0617D5177052}" type="slidenum">
              <a:rPr lang="en-US" smtClean="0"/>
              <a:t>‹#›</a:t>
            </a:fld>
            <a:endParaRPr lang="en-US"/>
          </a:p>
        </p:txBody>
      </p:sp>
    </p:spTree>
    <p:extLst>
      <p:ext uri="{BB962C8B-B14F-4D97-AF65-F5344CB8AC3E}">
        <p14:creationId xmlns:p14="http://schemas.microsoft.com/office/powerpoint/2010/main" val="3961507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BE28E3B-3119-E54C-8865-7FF3C05A60A7}" type="datetimeFigureOut">
              <a:rPr lang="en-US" smtClean="0"/>
              <a:t>2/15/2024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57295D-9653-2E47-8488-0617D5177052}" type="slidenum">
              <a:rPr lang="en-US" smtClean="0"/>
              <a:t>‹#›</a:t>
            </a:fld>
            <a:endParaRPr lang="en-US"/>
          </a:p>
        </p:txBody>
      </p:sp>
    </p:spTree>
    <p:extLst>
      <p:ext uri="{BB962C8B-B14F-4D97-AF65-F5344CB8AC3E}">
        <p14:creationId xmlns:p14="http://schemas.microsoft.com/office/powerpoint/2010/main" val="2469509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E28E3B-3119-E54C-8865-7FF3C05A60A7}" type="datetimeFigureOut">
              <a:rPr lang="en-US" smtClean="0"/>
              <a:t>2/15/2024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57295D-9653-2E47-8488-0617D5177052}" type="slidenum">
              <a:rPr lang="en-US" smtClean="0"/>
              <a:t>‹#›</a:t>
            </a:fld>
            <a:endParaRPr lang="en-US"/>
          </a:p>
        </p:txBody>
      </p:sp>
    </p:spTree>
    <p:extLst>
      <p:ext uri="{BB962C8B-B14F-4D97-AF65-F5344CB8AC3E}">
        <p14:creationId xmlns:p14="http://schemas.microsoft.com/office/powerpoint/2010/main" val="815711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BE28E3B-3119-E54C-8865-7FF3C05A60A7}" type="datetimeFigureOut">
              <a:rPr lang="en-US" smtClean="0"/>
              <a:t>2/15/2024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57295D-9653-2E47-8488-0617D5177052}" type="slidenum">
              <a:rPr lang="en-US" smtClean="0"/>
              <a:t>‹#›</a:t>
            </a:fld>
            <a:endParaRPr lang="en-US"/>
          </a:p>
        </p:txBody>
      </p:sp>
    </p:spTree>
    <p:extLst>
      <p:ext uri="{BB962C8B-B14F-4D97-AF65-F5344CB8AC3E}">
        <p14:creationId xmlns:p14="http://schemas.microsoft.com/office/powerpoint/2010/main" val="644277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BE28E3B-3119-E54C-8865-7FF3C05A60A7}" type="datetimeFigureOut">
              <a:rPr lang="en-US" smtClean="0"/>
              <a:t>2/15/2024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57295D-9653-2E47-8488-0617D5177052}" type="slidenum">
              <a:rPr lang="en-US" smtClean="0"/>
              <a:t>‹#›</a:t>
            </a:fld>
            <a:endParaRPr lang="en-US"/>
          </a:p>
        </p:txBody>
      </p:sp>
    </p:spTree>
    <p:extLst>
      <p:ext uri="{BB962C8B-B14F-4D97-AF65-F5344CB8AC3E}">
        <p14:creationId xmlns:p14="http://schemas.microsoft.com/office/powerpoint/2010/main" val="1620530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BE28E3B-3119-E54C-8865-7FF3C05A60A7}" type="datetimeFigureOut">
              <a:rPr lang="en-US" smtClean="0"/>
              <a:t>2/15/2024</a:t>
            </a:fld>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C57295D-9653-2E47-8488-0617D5177052}" type="slidenum">
              <a:rPr lang="en-US" smtClean="0"/>
              <a:t>‹#›</a:t>
            </a:fld>
            <a:endParaRPr lang="en-US"/>
          </a:p>
        </p:txBody>
      </p:sp>
    </p:spTree>
    <p:extLst>
      <p:ext uri="{BB962C8B-B14F-4D97-AF65-F5344CB8AC3E}">
        <p14:creationId xmlns:p14="http://schemas.microsoft.com/office/powerpoint/2010/main" val="2574019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oup of men working on a machine&#10;&#10;Description automatically generated">
            <a:extLst>
              <a:ext uri="{FF2B5EF4-FFF2-40B4-BE49-F238E27FC236}">
                <a16:creationId xmlns:a16="http://schemas.microsoft.com/office/drawing/2014/main" id="{6DA72B34-9AE7-C34B-304D-C552A3FC42A2}"/>
              </a:ext>
            </a:extLst>
          </p:cNvPr>
          <p:cNvPicPr>
            <a:picLocks noChangeAspect="1"/>
          </p:cNvPicPr>
          <p:nvPr/>
        </p:nvPicPr>
        <p:blipFill>
          <a:blip r:embed="rId2"/>
          <a:stretch>
            <a:fillRect/>
          </a:stretch>
        </p:blipFill>
        <p:spPr>
          <a:xfrm>
            <a:off x="0" y="1373345"/>
            <a:ext cx="6855939" cy="5141956"/>
          </a:xfrm>
          <a:prstGeom prst="rect">
            <a:avLst/>
          </a:prstGeom>
        </p:spPr>
      </p:pic>
      <p:sp>
        <p:nvSpPr>
          <p:cNvPr id="9" name="Rectangle 8">
            <a:extLst>
              <a:ext uri="{FF2B5EF4-FFF2-40B4-BE49-F238E27FC236}">
                <a16:creationId xmlns:a16="http://schemas.microsoft.com/office/drawing/2014/main" id="{69C8C3DC-7B44-0E4F-92B7-6ABFE4718B69}"/>
              </a:ext>
            </a:extLst>
          </p:cNvPr>
          <p:cNvSpPr/>
          <p:nvPr/>
        </p:nvSpPr>
        <p:spPr>
          <a:xfrm>
            <a:off x="-2060" y="0"/>
            <a:ext cx="6858000" cy="1614616"/>
          </a:xfrm>
          <a:prstGeom prst="rect">
            <a:avLst/>
          </a:prstGeom>
          <a:gradFill>
            <a:gsLst>
              <a:gs pos="0">
                <a:srgbClr val="318390"/>
              </a:gs>
              <a:gs pos="100000">
                <a:srgbClr val="23A5A5"/>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288B2A6-E851-B042-9649-7CF1CB8E7C20}"/>
              </a:ext>
            </a:extLst>
          </p:cNvPr>
          <p:cNvSpPr/>
          <p:nvPr/>
        </p:nvSpPr>
        <p:spPr>
          <a:xfrm>
            <a:off x="0" y="5457299"/>
            <a:ext cx="6858000" cy="1133507"/>
          </a:xfrm>
          <a:prstGeom prst="rect">
            <a:avLst/>
          </a:prstGeom>
          <a:gradFill>
            <a:gsLst>
              <a:gs pos="0">
                <a:srgbClr val="318390"/>
              </a:gs>
              <a:gs pos="100000">
                <a:srgbClr val="23A5A5"/>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1D7D7BA-A48D-984B-96BB-80386953E7A4}"/>
              </a:ext>
            </a:extLst>
          </p:cNvPr>
          <p:cNvSpPr/>
          <p:nvPr/>
        </p:nvSpPr>
        <p:spPr>
          <a:xfrm>
            <a:off x="0" y="9555892"/>
            <a:ext cx="6858000" cy="347815"/>
          </a:xfrm>
          <a:prstGeom prst="rect">
            <a:avLst/>
          </a:prstGeom>
          <a:gradFill>
            <a:gsLst>
              <a:gs pos="0">
                <a:srgbClr val="318390"/>
              </a:gs>
              <a:gs pos="100000">
                <a:srgbClr val="23A5A5"/>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9DF8DCC7-7A7C-EE4D-9C5D-4301D5EA2431}"/>
              </a:ext>
            </a:extLst>
          </p:cNvPr>
          <p:cNvCxnSpPr/>
          <p:nvPr/>
        </p:nvCxnSpPr>
        <p:spPr>
          <a:xfrm>
            <a:off x="313038" y="749643"/>
            <a:ext cx="6227805"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57D43A5-E2BB-4B47-9D72-C4D7A1CC9D86}"/>
              </a:ext>
            </a:extLst>
          </p:cNvPr>
          <p:cNvCxnSpPr/>
          <p:nvPr/>
        </p:nvCxnSpPr>
        <p:spPr>
          <a:xfrm>
            <a:off x="1746422" y="280086"/>
            <a:ext cx="0" cy="247319"/>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53241435-53DA-2E41-9059-79E643121A6C}"/>
              </a:ext>
            </a:extLst>
          </p:cNvPr>
          <p:cNvPicPr>
            <a:picLocks noChangeAspect="1"/>
          </p:cNvPicPr>
          <p:nvPr/>
        </p:nvPicPr>
        <p:blipFill>
          <a:blip r:embed="rId3">
            <a:alphaModFix amt="75000"/>
          </a:blip>
          <a:stretch>
            <a:fillRect/>
          </a:stretch>
        </p:blipFill>
        <p:spPr>
          <a:xfrm>
            <a:off x="155251" y="5521649"/>
            <a:ext cx="482600" cy="355600"/>
          </a:xfrm>
          <a:prstGeom prst="rect">
            <a:avLst/>
          </a:prstGeom>
        </p:spPr>
      </p:pic>
      <p:pic>
        <p:nvPicPr>
          <p:cNvPr id="17" name="Picture 16">
            <a:extLst>
              <a:ext uri="{FF2B5EF4-FFF2-40B4-BE49-F238E27FC236}">
                <a16:creationId xmlns:a16="http://schemas.microsoft.com/office/drawing/2014/main" id="{CE0A08FD-FE15-4945-A622-97269D445023}"/>
              </a:ext>
            </a:extLst>
          </p:cNvPr>
          <p:cNvPicPr>
            <a:picLocks noChangeAspect="1"/>
          </p:cNvPicPr>
          <p:nvPr/>
        </p:nvPicPr>
        <p:blipFill>
          <a:blip r:embed="rId4"/>
          <a:stretch>
            <a:fillRect/>
          </a:stretch>
        </p:blipFill>
        <p:spPr>
          <a:xfrm>
            <a:off x="5829643" y="245798"/>
            <a:ext cx="711200" cy="304800"/>
          </a:xfrm>
          <a:prstGeom prst="rect">
            <a:avLst/>
          </a:prstGeom>
        </p:spPr>
      </p:pic>
      <p:pic>
        <p:nvPicPr>
          <p:cNvPr id="19" name="Picture 18">
            <a:extLst>
              <a:ext uri="{FF2B5EF4-FFF2-40B4-BE49-F238E27FC236}">
                <a16:creationId xmlns:a16="http://schemas.microsoft.com/office/drawing/2014/main" id="{D33F8E50-B2CC-4641-ADF7-12359EA827F4}"/>
              </a:ext>
            </a:extLst>
          </p:cNvPr>
          <p:cNvPicPr>
            <a:picLocks noChangeAspect="1"/>
          </p:cNvPicPr>
          <p:nvPr/>
        </p:nvPicPr>
        <p:blipFill>
          <a:blip r:embed="rId5">
            <a:alphaModFix amt="75000"/>
          </a:blip>
          <a:stretch>
            <a:fillRect/>
          </a:stretch>
        </p:blipFill>
        <p:spPr>
          <a:xfrm>
            <a:off x="6405007" y="6312597"/>
            <a:ext cx="292100" cy="215900"/>
          </a:xfrm>
          <a:prstGeom prst="rect">
            <a:avLst/>
          </a:prstGeom>
        </p:spPr>
      </p:pic>
      <p:sp>
        <p:nvSpPr>
          <p:cNvPr id="20" name="TextBox 19">
            <a:extLst>
              <a:ext uri="{FF2B5EF4-FFF2-40B4-BE49-F238E27FC236}">
                <a16:creationId xmlns:a16="http://schemas.microsoft.com/office/drawing/2014/main" id="{B6794DDF-0B56-9646-995F-9EFB0D05973F}"/>
              </a:ext>
            </a:extLst>
          </p:cNvPr>
          <p:cNvSpPr txBox="1"/>
          <p:nvPr/>
        </p:nvSpPr>
        <p:spPr>
          <a:xfrm>
            <a:off x="241662" y="200991"/>
            <a:ext cx="1143000" cy="230832"/>
          </a:xfrm>
          <a:prstGeom prst="rect">
            <a:avLst/>
          </a:prstGeom>
          <a:noFill/>
        </p:spPr>
        <p:txBody>
          <a:bodyPr wrap="square" rtlCol="0">
            <a:spAutoFit/>
          </a:bodyPr>
          <a:lstStyle/>
          <a:p>
            <a:r>
              <a:rPr lang="en-US" sz="900" dirty="0">
                <a:solidFill>
                  <a:schemeClr val="bg1"/>
                </a:solidFill>
                <a:latin typeface="Arial" panose="020B0604020202020204" pitchFamily="34" charset="0"/>
                <a:cs typeface="Arial" panose="020B0604020202020204" pitchFamily="34" charset="0"/>
              </a:rPr>
              <a:t>Market Sector:</a:t>
            </a:r>
          </a:p>
        </p:txBody>
      </p:sp>
      <p:sp>
        <p:nvSpPr>
          <p:cNvPr id="21" name="TextBox 20">
            <a:extLst>
              <a:ext uri="{FF2B5EF4-FFF2-40B4-BE49-F238E27FC236}">
                <a16:creationId xmlns:a16="http://schemas.microsoft.com/office/drawing/2014/main" id="{0D60FCF8-4268-FF4D-9D25-0AAFCF4F0A71}"/>
              </a:ext>
            </a:extLst>
          </p:cNvPr>
          <p:cNvSpPr txBox="1"/>
          <p:nvPr/>
        </p:nvSpPr>
        <p:spPr>
          <a:xfrm>
            <a:off x="241662" y="370808"/>
            <a:ext cx="1405906" cy="369332"/>
          </a:xfrm>
          <a:prstGeom prst="rect">
            <a:avLst/>
          </a:prstGeom>
          <a:noFill/>
        </p:spPr>
        <p:txBody>
          <a:bodyPr wrap="square" rtlCol="0">
            <a:spAutoFit/>
          </a:bodyPr>
          <a:lstStyle/>
          <a:p>
            <a:r>
              <a:rPr lang="en-US" sz="900" b="1" dirty="0">
                <a:solidFill>
                  <a:schemeClr val="bg1"/>
                </a:solidFill>
                <a:latin typeface="Arial" panose="020B0604020202020204" pitchFamily="34" charset="0"/>
                <a:cs typeface="Arial" panose="020B0604020202020204" pitchFamily="34" charset="0"/>
              </a:rPr>
              <a:t>INDUSTRIAL GROWTH</a:t>
            </a:r>
          </a:p>
        </p:txBody>
      </p:sp>
      <p:sp>
        <p:nvSpPr>
          <p:cNvPr id="22" name="TextBox 21">
            <a:extLst>
              <a:ext uri="{FF2B5EF4-FFF2-40B4-BE49-F238E27FC236}">
                <a16:creationId xmlns:a16="http://schemas.microsoft.com/office/drawing/2014/main" id="{CB97E60D-4191-D04E-A3DF-C4CAB7B43EE4}"/>
              </a:ext>
            </a:extLst>
          </p:cNvPr>
          <p:cNvSpPr txBox="1"/>
          <p:nvPr/>
        </p:nvSpPr>
        <p:spPr>
          <a:xfrm>
            <a:off x="1907177" y="200991"/>
            <a:ext cx="1234440" cy="230832"/>
          </a:xfrm>
          <a:prstGeom prst="rect">
            <a:avLst/>
          </a:prstGeom>
          <a:noFill/>
        </p:spPr>
        <p:txBody>
          <a:bodyPr wrap="square" rtlCol="0">
            <a:spAutoFit/>
          </a:bodyPr>
          <a:lstStyle/>
          <a:p>
            <a:r>
              <a:rPr lang="en-US" sz="900" dirty="0">
                <a:solidFill>
                  <a:schemeClr val="bg1"/>
                </a:solidFill>
                <a:latin typeface="Arial" panose="020B0604020202020204" pitchFamily="34" charset="0"/>
                <a:cs typeface="Arial" panose="020B0604020202020204" pitchFamily="34" charset="0"/>
              </a:rPr>
              <a:t>Technology Theme:</a:t>
            </a:r>
          </a:p>
        </p:txBody>
      </p:sp>
      <p:sp>
        <p:nvSpPr>
          <p:cNvPr id="23" name="TextBox 22">
            <a:extLst>
              <a:ext uri="{FF2B5EF4-FFF2-40B4-BE49-F238E27FC236}">
                <a16:creationId xmlns:a16="http://schemas.microsoft.com/office/drawing/2014/main" id="{63429652-38E2-0642-BD60-6BE9ACA3D218}"/>
              </a:ext>
            </a:extLst>
          </p:cNvPr>
          <p:cNvSpPr txBox="1"/>
          <p:nvPr/>
        </p:nvSpPr>
        <p:spPr>
          <a:xfrm>
            <a:off x="1907176" y="370808"/>
            <a:ext cx="3560705" cy="230832"/>
          </a:xfrm>
          <a:prstGeom prst="rect">
            <a:avLst/>
          </a:prstGeom>
          <a:noFill/>
        </p:spPr>
        <p:txBody>
          <a:bodyPr wrap="square" rtlCol="0">
            <a:spAutoFit/>
          </a:bodyPr>
          <a:lstStyle/>
          <a:p>
            <a:r>
              <a:rPr lang="en-US" sz="900" b="1" dirty="0">
                <a:solidFill>
                  <a:schemeClr val="bg1"/>
                </a:solidFill>
                <a:latin typeface="Arial" panose="020B0604020202020204" pitchFamily="34" charset="0"/>
                <a:cs typeface="Arial" panose="020B0604020202020204" pitchFamily="34" charset="0"/>
              </a:rPr>
              <a:t>BUSINESS TRANSFORMATION</a:t>
            </a:r>
          </a:p>
        </p:txBody>
      </p:sp>
      <p:sp>
        <p:nvSpPr>
          <p:cNvPr id="25" name="TextBox 24">
            <a:extLst>
              <a:ext uri="{FF2B5EF4-FFF2-40B4-BE49-F238E27FC236}">
                <a16:creationId xmlns:a16="http://schemas.microsoft.com/office/drawing/2014/main" id="{F7BF89AD-782E-FA48-B553-65379B6BBC42}"/>
              </a:ext>
            </a:extLst>
          </p:cNvPr>
          <p:cNvSpPr txBox="1"/>
          <p:nvPr/>
        </p:nvSpPr>
        <p:spPr>
          <a:xfrm>
            <a:off x="224438" y="963214"/>
            <a:ext cx="4540545" cy="369332"/>
          </a:xfrm>
          <a:prstGeom prst="rect">
            <a:avLst/>
          </a:prstGeom>
          <a:noFill/>
        </p:spPr>
        <p:txBody>
          <a:bodyPr wrap="square" rtlCol="0">
            <a:spAutoFit/>
          </a:bodyPr>
          <a:lstStyle/>
          <a:p>
            <a:r>
              <a:rPr lang="en-GB"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EVIOSYS – TOOL CHANGE AUDIT</a:t>
            </a:r>
          </a:p>
        </p:txBody>
      </p:sp>
      <p:sp>
        <p:nvSpPr>
          <p:cNvPr id="28" name="TextBox 27">
            <a:extLst>
              <a:ext uri="{FF2B5EF4-FFF2-40B4-BE49-F238E27FC236}">
                <a16:creationId xmlns:a16="http://schemas.microsoft.com/office/drawing/2014/main" id="{AB45C956-669D-2A45-AB8A-91D63738A358}"/>
              </a:ext>
            </a:extLst>
          </p:cNvPr>
          <p:cNvSpPr txBox="1"/>
          <p:nvPr/>
        </p:nvSpPr>
        <p:spPr>
          <a:xfrm>
            <a:off x="637851" y="5504780"/>
            <a:ext cx="5767155" cy="830997"/>
          </a:xfrm>
          <a:prstGeom prst="rect">
            <a:avLst/>
          </a:prstGeom>
          <a:noFill/>
        </p:spPr>
        <p:txBody>
          <a:bodyPr wrap="square" rtlCol="0">
            <a:spAutoFit/>
          </a:bodyPr>
          <a:lstStyle/>
          <a:p>
            <a:r>
              <a:rPr lang="en-GB" sz="1200" dirty="0">
                <a:solidFill>
                  <a:schemeClr val="bg1"/>
                </a:solidFill>
                <a:latin typeface="Arial" panose="020B0604020202020204" pitchFamily="34" charset="0"/>
                <a:cs typeface="Arial" panose="020B0604020202020204" pitchFamily="34" charset="0"/>
              </a:rPr>
              <a:t>“Our project is not recreating the wheel, but working with MTC has allowed us to take change over activity to the next level while reinforcing the basics. The involvement of our wider team has been positively received and we’ve taken the learning opportunities along the way.”</a:t>
            </a:r>
          </a:p>
        </p:txBody>
      </p:sp>
      <p:sp>
        <p:nvSpPr>
          <p:cNvPr id="29" name="TextBox 28">
            <a:extLst>
              <a:ext uri="{FF2B5EF4-FFF2-40B4-BE49-F238E27FC236}">
                <a16:creationId xmlns:a16="http://schemas.microsoft.com/office/drawing/2014/main" id="{D4FB24F9-1ADD-A443-B38D-EB4DC7654DF8}"/>
              </a:ext>
            </a:extLst>
          </p:cNvPr>
          <p:cNvSpPr txBox="1"/>
          <p:nvPr/>
        </p:nvSpPr>
        <p:spPr>
          <a:xfrm>
            <a:off x="637851" y="6315207"/>
            <a:ext cx="5767155" cy="230832"/>
          </a:xfrm>
          <a:prstGeom prst="rect">
            <a:avLst/>
          </a:prstGeom>
          <a:noFill/>
        </p:spPr>
        <p:txBody>
          <a:bodyPr wrap="square" rtlCol="0">
            <a:spAutoFit/>
          </a:bodyPr>
          <a:lstStyle/>
          <a:p>
            <a:r>
              <a:rPr lang="en-GB" sz="900" b="1" dirty="0">
                <a:solidFill>
                  <a:schemeClr val="bg1"/>
                </a:solidFill>
                <a:latin typeface="Arial" panose="020B0604020202020204" pitchFamily="34" charset="0"/>
                <a:cs typeface="Arial" panose="020B0604020202020204" pitchFamily="34" charset="0"/>
              </a:rPr>
              <a:t>Mike Wise, Plant Manager – Eviosys, Mansfield</a:t>
            </a:r>
          </a:p>
        </p:txBody>
      </p:sp>
      <p:sp>
        <p:nvSpPr>
          <p:cNvPr id="30" name="TextBox 29">
            <a:extLst>
              <a:ext uri="{FF2B5EF4-FFF2-40B4-BE49-F238E27FC236}">
                <a16:creationId xmlns:a16="http://schemas.microsoft.com/office/drawing/2014/main" id="{A0F78944-3D3C-4A43-AE6C-AF898F64D1B4}"/>
              </a:ext>
            </a:extLst>
          </p:cNvPr>
          <p:cNvSpPr txBox="1"/>
          <p:nvPr/>
        </p:nvSpPr>
        <p:spPr>
          <a:xfrm>
            <a:off x="241662" y="6629148"/>
            <a:ext cx="1737362" cy="307777"/>
          </a:xfrm>
          <a:prstGeom prst="rect">
            <a:avLst/>
          </a:prstGeom>
          <a:noFill/>
        </p:spPr>
        <p:txBody>
          <a:bodyPr wrap="square" rtlCol="0">
            <a:spAutoFit/>
          </a:bodyPr>
          <a:lstStyle/>
          <a:p>
            <a:r>
              <a:rPr lang="en-GB" sz="1400" b="1" dirty="0">
                <a:solidFill>
                  <a:srgbClr val="23A5A6"/>
                </a:solidFill>
                <a:latin typeface="Arial" panose="020B0604020202020204" pitchFamily="34" charset="0"/>
                <a:cs typeface="Arial" panose="020B0604020202020204" pitchFamily="34" charset="0"/>
              </a:rPr>
              <a:t>THE CHALLENGE</a:t>
            </a:r>
          </a:p>
        </p:txBody>
      </p:sp>
      <p:sp>
        <p:nvSpPr>
          <p:cNvPr id="31" name="TextBox 30">
            <a:extLst>
              <a:ext uri="{FF2B5EF4-FFF2-40B4-BE49-F238E27FC236}">
                <a16:creationId xmlns:a16="http://schemas.microsoft.com/office/drawing/2014/main" id="{C6BF6D43-5A9C-FD4B-B50C-DBC4606B8A29}"/>
              </a:ext>
            </a:extLst>
          </p:cNvPr>
          <p:cNvSpPr txBox="1"/>
          <p:nvPr/>
        </p:nvSpPr>
        <p:spPr>
          <a:xfrm>
            <a:off x="3575957" y="6629148"/>
            <a:ext cx="1737362" cy="307777"/>
          </a:xfrm>
          <a:prstGeom prst="rect">
            <a:avLst/>
          </a:prstGeom>
          <a:noFill/>
        </p:spPr>
        <p:txBody>
          <a:bodyPr wrap="square" rtlCol="0">
            <a:spAutoFit/>
          </a:bodyPr>
          <a:lstStyle/>
          <a:p>
            <a:r>
              <a:rPr lang="en-GB" sz="1400" b="1" dirty="0">
                <a:solidFill>
                  <a:srgbClr val="23A5A6"/>
                </a:solidFill>
                <a:latin typeface="Arial" panose="020B0604020202020204" pitchFamily="34" charset="0"/>
                <a:cs typeface="Arial" panose="020B0604020202020204" pitchFamily="34" charset="0"/>
              </a:rPr>
              <a:t>MTC’S SOLUTION</a:t>
            </a:r>
          </a:p>
        </p:txBody>
      </p:sp>
      <p:sp>
        <p:nvSpPr>
          <p:cNvPr id="32" name="TextBox 31">
            <a:extLst>
              <a:ext uri="{FF2B5EF4-FFF2-40B4-BE49-F238E27FC236}">
                <a16:creationId xmlns:a16="http://schemas.microsoft.com/office/drawing/2014/main" id="{39823E0A-0E24-8443-A5CD-D85969040B0C}"/>
              </a:ext>
            </a:extLst>
          </p:cNvPr>
          <p:cNvSpPr txBox="1"/>
          <p:nvPr/>
        </p:nvSpPr>
        <p:spPr>
          <a:xfrm>
            <a:off x="33105" y="6937769"/>
            <a:ext cx="3108512" cy="2246769"/>
          </a:xfrm>
          <a:prstGeom prst="rect">
            <a:avLst/>
          </a:prstGeom>
          <a:noFill/>
        </p:spPr>
        <p:txBody>
          <a:bodyPr wrap="square" rtlCol="0">
            <a:spAutoFit/>
          </a:bodyPr>
          <a:lstStyle/>
          <a:p>
            <a:pPr marL="342900" lvl="0" indent="-342900">
              <a:buFont typeface="Symbol" panose="05050102010706020507" pitchFamily="18" charset="2"/>
              <a:buChar char=""/>
            </a:pPr>
            <a:r>
              <a:rPr lang="en-GB" sz="1000" dirty="0">
                <a:effectLst/>
                <a:latin typeface="Arial" panose="020B0604020202020204" pitchFamily="34" charset="0"/>
                <a:ea typeface="Calibri" panose="020F0502020204030204" pitchFamily="34" charset="0"/>
                <a:cs typeface="Times New Roman" panose="02020603050405020304" pitchFamily="18" charset="0"/>
              </a:rPr>
              <a:t>The Eviosys sites at Mansfield and Carlisle produce tins of various design for the food industry with relatively short production runs.</a:t>
            </a:r>
          </a:p>
          <a:p>
            <a:pPr marL="342900" lvl="0" indent="-342900">
              <a:buFont typeface="Symbol" panose="05050102010706020507" pitchFamily="18" charset="2"/>
              <a:buChar char=""/>
            </a:pPr>
            <a:endParaRPr lang="en-GB" sz="10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Arial" panose="020B0604020202020204" pitchFamily="34" charset="0"/>
                <a:ea typeface="Calibri" panose="020F0502020204030204" pitchFamily="34" charset="0"/>
                <a:cs typeface="Times New Roman" panose="02020603050405020304" pitchFamily="18" charset="0"/>
              </a:rPr>
              <a:t>Separate lines produce the tin body and lids, current time taken to change, set and verify the lines take around 5 days on average (with 24hr working). Capacity impact in August 2022; 11 changes across 24 lines resulting in 55 days lost working time due to changeover.</a:t>
            </a:r>
          </a:p>
          <a:p>
            <a:pPr marL="342900" lvl="0" indent="-342900">
              <a:buFont typeface="Symbol" panose="05050102010706020507" pitchFamily="18" charset="2"/>
              <a:buChar char=""/>
            </a:pPr>
            <a:endParaRPr lang="en-GB" sz="10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Arial" panose="020B0604020202020204" pitchFamily="34" charset="0"/>
                <a:ea typeface="Calibri" panose="020F0502020204030204" pitchFamily="34" charset="0"/>
                <a:cs typeface="Times New Roman" panose="02020603050405020304" pitchFamily="18" charset="0"/>
              </a:rPr>
              <a:t>Impact – customer delivery frequently compromised, along with overtime costs and pressure on production personnel.</a:t>
            </a:r>
          </a:p>
        </p:txBody>
      </p:sp>
      <p:sp>
        <p:nvSpPr>
          <p:cNvPr id="34" name="TextBox 33">
            <a:extLst>
              <a:ext uri="{FF2B5EF4-FFF2-40B4-BE49-F238E27FC236}">
                <a16:creationId xmlns:a16="http://schemas.microsoft.com/office/drawing/2014/main" id="{699D7EF6-6106-F440-9A2F-59FD6C6F2638}"/>
              </a:ext>
            </a:extLst>
          </p:cNvPr>
          <p:cNvSpPr txBox="1"/>
          <p:nvPr/>
        </p:nvSpPr>
        <p:spPr>
          <a:xfrm>
            <a:off x="3158841" y="6937769"/>
            <a:ext cx="3666054" cy="2554545"/>
          </a:xfrm>
          <a:prstGeom prst="rect">
            <a:avLst/>
          </a:prstGeom>
          <a:noFill/>
        </p:spPr>
        <p:txBody>
          <a:bodyPr wrap="square" rtlCol="0">
            <a:spAutoFit/>
          </a:bodyPr>
          <a:lstStyle/>
          <a:p>
            <a:pPr marL="342900" lvl="0" indent="-342900">
              <a:buFont typeface="Symbol" panose="05050102010706020507" pitchFamily="18" charset="2"/>
              <a:buChar char=""/>
            </a:pPr>
            <a:r>
              <a:rPr lang="en-GB" sz="1000" dirty="0">
                <a:effectLst/>
                <a:latin typeface="Arial" panose="020B0604020202020204" pitchFamily="34" charset="0"/>
                <a:ea typeface="Calibri" panose="020F0502020204030204" pitchFamily="34" charset="0"/>
                <a:cs typeface="Times New Roman" panose="02020603050405020304" pitchFamily="18" charset="0"/>
              </a:rPr>
              <a:t>The project trained eight Eviosys personnel to capture and analyse current set up procedures across multiple lines at Mansfield and Carlisle through use of video capture (GoPro).</a:t>
            </a:r>
          </a:p>
          <a:p>
            <a:pPr marL="342900" lvl="0" indent="-342900">
              <a:buFont typeface="Symbol" panose="05050102010706020507" pitchFamily="18" charset="2"/>
              <a:buChar char=""/>
            </a:pPr>
            <a:endParaRPr lang="en-GB" sz="10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Arial" panose="020B0604020202020204" pitchFamily="34" charset="0"/>
                <a:ea typeface="Calibri" panose="020F0502020204030204" pitchFamily="34" charset="0"/>
                <a:cs typeface="Times New Roman" panose="02020603050405020304" pitchFamily="18" charset="0"/>
              </a:rPr>
              <a:t>Training included covering the lean principles of SMED (Single Minute Exchange of Die), 8 Wastes, the use of video to capture and analyse current changeover procedures and the use of SWCT (Standardised Work Combination Tables) to graphically illustrate the time taken for each changeover element.</a:t>
            </a:r>
          </a:p>
          <a:p>
            <a:pPr marL="342900" lvl="0" indent="-342900">
              <a:buFont typeface="Symbol" panose="05050102010706020507" pitchFamily="18" charset="2"/>
              <a:buChar char=""/>
            </a:pPr>
            <a:endParaRPr lang="en-GB" sz="10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Arial" panose="020B0604020202020204" pitchFamily="34" charset="0"/>
                <a:ea typeface="Calibri" panose="020F0502020204030204" pitchFamily="34" charset="0"/>
                <a:cs typeface="Times New Roman" panose="02020603050405020304" pitchFamily="18" charset="0"/>
              </a:rPr>
              <a:t>The activity relied on a team-based approach, with Eviosys personnel ‘learning by doing’ through application of lean principles and following a PDCA (Plan Do Check Act cycle) discipline.</a:t>
            </a:r>
          </a:p>
        </p:txBody>
      </p:sp>
    </p:spTree>
    <p:extLst>
      <p:ext uri="{BB962C8B-B14F-4D97-AF65-F5344CB8AC3E}">
        <p14:creationId xmlns:p14="http://schemas.microsoft.com/office/powerpoint/2010/main" val="974663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7" name="Straight Connector 46">
            <a:extLst>
              <a:ext uri="{FF2B5EF4-FFF2-40B4-BE49-F238E27FC236}">
                <a16:creationId xmlns:a16="http://schemas.microsoft.com/office/drawing/2014/main" id="{A9BB99A5-BA9C-6E44-B23F-536A4BBA58D0}"/>
              </a:ext>
            </a:extLst>
          </p:cNvPr>
          <p:cNvCxnSpPr>
            <a:cxnSpLocks/>
          </p:cNvCxnSpPr>
          <p:nvPr/>
        </p:nvCxnSpPr>
        <p:spPr>
          <a:xfrm>
            <a:off x="2283749" y="4411744"/>
            <a:ext cx="2462" cy="1319256"/>
          </a:xfrm>
          <a:prstGeom prst="line">
            <a:avLst/>
          </a:prstGeom>
          <a:ln w="12700">
            <a:solidFill>
              <a:srgbClr val="23A5A6"/>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8919C27F-4FE4-DB4F-AEF6-8445880243E2}"/>
              </a:ext>
            </a:extLst>
          </p:cNvPr>
          <p:cNvCxnSpPr>
            <a:cxnSpLocks/>
          </p:cNvCxnSpPr>
          <p:nvPr/>
        </p:nvCxnSpPr>
        <p:spPr>
          <a:xfrm>
            <a:off x="4574462" y="4411744"/>
            <a:ext cx="2462" cy="1319256"/>
          </a:xfrm>
          <a:prstGeom prst="line">
            <a:avLst/>
          </a:prstGeom>
          <a:ln w="12700">
            <a:solidFill>
              <a:srgbClr val="23A5A6"/>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E9E1A095-7F8F-5842-8161-3E0B7AD41A24}"/>
              </a:ext>
            </a:extLst>
          </p:cNvPr>
          <p:cNvSpPr txBox="1"/>
          <p:nvPr/>
        </p:nvSpPr>
        <p:spPr>
          <a:xfrm>
            <a:off x="745994" y="4581303"/>
            <a:ext cx="1233030" cy="707886"/>
          </a:xfrm>
          <a:prstGeom prst="rect">
            <a:avLst/>
          </a:prstGeom>
          <a:noFill/>
        </p:spPr>
        <p:txBody>
          <a:bodyPr wrap="square" rtlCol="0">
            <a:spAutoFit/>
          </a:bodyPr>
          <a:lstStyle/>
          <a:p>
            <a:r>
              <a:rPr lang="en-GB" sz="4000" dirty="0">
                <a:solidFill>
                  <a:srgbClr val="23A5A6"/>
                </a:solidFill>
                <a:latin typeface="Arial" panose="020B0604020202020204" pitchFamily="34" charset="0"/>
                <a:cs typeface="Arial" panose="020B0604020202020204" pitchFamily="34" charset="0"/>
              </a:rPr>
              <a:t>00%</a:t>
            </a:r>
          </a:p>
        </p:txBody>
      </p:sp>
      <p:sp>
        <p:nvSpPr>
          <p:cNvPr id="57" name="TextBox 56">
            <a:extLst>
              <a:ext uri="{FF2B5EF4-FFF2-40B4-BE49-F238E27FC236}">
                <a16:creationId xmlns:a16="http://schemas.microsoft.com/office/drawing/2014/main" id="{1383DC12-76F1-CF4B-A9C0-80415A7A2AC3}"/>
              </a:ext>
            </a:extLst>
          </p:cNvPr>
          <p:cNvSpPr txBox="1"/>
          <p:nvPr/>
        </p:nvSpPr>
        <p:spPr>
          <a:xfrm>
            <a:off x="3187537" y="4581303"/>
            <a:ext cx="752867" cy="707886"/>
          </a:xfrm>
          <a:prstGeom prst="rect">
            <a:avLst/>
          </a:prstGeom>
          <a:noFill/>
        </p:spPr>
        <p:txBody>
          <a:bodyPr wrap="square" rtlCol="0">
            <a:spAutoFit/>
          </a:bodyPr>
          <a:lstStyle/>
          <a:p>
            <a:r>
              <a:rPr lang="en-GB" sz="4000" dirty="0">
                <a:solidFill>
                  <a:srgbClr val="23A5A6"/>
                </a:solidFill>
                <a:latin typeface="Arial" panose="020B0604020202020204" pitchFamily="34" charset="0"/>
                <a:cs typeface="Arial" panose="020B0604020202020204" pitchFamily="34" charset="0"/>
              </a:rPr>
              <a:t>00</a:t>
            </a:r>
          </a:p>
        </p:txBody>
      </p:sp>
      <p:sp>
        <p:nvSpPr>
          <p:cNvPr id="58" name="TextBox 57">
            <a:extLst>
              <a:ext uri="{FF2B5EF4-FFF2-40B4-BE49-F238E27FC236}">
                <a16:creationId xmlns:a16="http://schemas.microsoft.com/office/drawing/2014/main" id="{6B19F472-1550-9A4A-B405-EA901CE22AD1}"/>
              </a:ext>
            </a:extLst>
          </p:cNvPr>
          <p:cNvSpPr txBox="1"/>
          <p:nvPr/>
        </p:nvSpPr>
        <p:spPr>
          <a:xfrm>
            <a:off x="5336848" y="4581303"/>
            <a:ext cx="1450451" cy="707886"/>
          </a:xfrm>
          <a:prstGeom prst="rect">
            <a:avLst/>
          </a:prstGeom>
          <a:noFill/>
        </p:spPr>
        <p:txBody>
          <a:bodyPr wrap="square" rtlCol="0">
            <a:spAutoFit/>
          </a:bodyPr>
          <a:lstStyle/>
          <a:p>
            <a:r>
              <a:rPr lang="en-GB" sz="4000" dirty="0">
                <a:solidFill>
                  <a:srgbClr val="23A5A6"/>
                </a:solidFill>
                <a:latin typeface="Arial" panose="020B0604020202020204" pitchFamily="34" charset="0"/>
                <a:cs typeface="Arial" panose="020B0604020202020204" pitchFamily="34" charset="0"/>
              </a:rPr>
              <a:t>0.0m</a:t>
            </a:r>
          </a:p>
        </p:txBody>
      </p:sp>
      <p:sp>
        <p:nvSpPr>
          <p:cNvPr id="59" name="TextBox 58">
            <a:extLst>
              <a:ext uri="{FF2B5EF4-FFF2-40B4-BE49-F238E27FC236}">
                <a16:creationId xmlns:a16="http://schemas.microsoft.com/office/drawing/2014/main" id="{B67C9CE7-A320-8140-A2F8-5E113C74F94E}"/>
              </a:ext>
            </a:extLst>
          </p:cNvPr>
          <p:cNvSpPr txBox="1"/>
          <p:nvPr/>
        </p:nvSpPr>
        <p:spPr>
          <a:xfrm>
            <a:off x="4964700" y="4581303"/>
            <a:ext cx="372148" cy="707886"/>
          </a:xfrm>
          <a:prstGeom prst="rect">
            <a:avLst/>
          </a:prstGeom>
          <a:noFill/>
        </p:spPr>
        <p:txBody>
          <a:bodyPr wrap="square" rtlCol="0">
            <a:spAutoFit/>
          </a:bodyPr>
          <a:lstStyle/>
          <a:p>
            <a:r>
              <a:rPr lang="en-GB" sz="4000" dirty="0">
                <a:solidFill>
                  <a:srgbClr val="23A5A6"/>
                </a:solidFill>
                <a:latin typeface="Arial" panose="020B0604020202020204" pitchFamily="34" charset="0"/>
                <a:cs typeface="Arial" panose="020B0604020202020204" pitchFamily="34" charset="0"/>
              </a:rPr>
              <a:t>£</a:t>
            </a:r>
          </a:p>
        </p:txBody>
      </p:sp>
      <p:sp>
        <p:nvSpPr>
          <p:cNvPr id="60" name="TextBox 59">
            <a:extLst>
              <a:ext uri="{FF2B5EF4-FFF2-40B4-BE49-F238E27FC236}">
                <a16:creationId xmlns:a16="http://schemas.microsoft.com/office/drawing/2014/main" id="{B8B42615-B4F1-CC43-8BC4-989F90567DBA}"/>
              </a:ext>
            </a:extLst>
          </p:cNvPr>
          <p:cNvSpPr txBox="1"/>
          <p:nvPr/>
        </p:nvSpPr>
        <p:spPr>
          <a:xfrm>
            <a:off x="204883" y="5181467"/>
            <a:ext cx="1926503" cy="215444"/>
          </a:xfrm>
          <a:prstGeom prst="rect">
            <a:avLst/>
          </a:prstGeom>
          <a:noFill/>
        </p:spPr>
        <p:txBody>
          <a:bodyPr wrap="square" rtlCol="0">
            <a:spAutoFit/>
          </a:bodyPr>
          <a:lstStyle/>
          <a:p>
            <a:pPr algn="ctr"/>
            <a:r>
              <a:rPr lang="en-US" sz="800" dirty="0">
                <a:solidFill>
                  <a:srgbClr val="23A5A6"/>
                </a:solidFill>
                <a:latin typeface="Arial" panose="020B0604020202020204" pitchFamily="34" charset="0"/>
                <a:cs typeface="Arial" panose="020B0604020202020204" pitchFamily="34" charset="0"/>
              </a:rPr>
              <a:t>Insert Statistic</a:t>
            </a:r>
          </a:p>
        </p:txBody>
      </p:sp>
      <p:sp>
        <p:nvSpPr>
          <p:cNvPr id="61" name="TextBox 60">
            <a:extLst>
              <a:ext uri="{FF2B5EF4-FFF2-40B4-BE49-F238E27FC236}">
                <a16:creationId xmlns:a16="http://schemas.microsoft.com/office/drawing/2014/main" id="{85D50661-CA3B-CC46-8089-1083211067C7}"/>
              </a:ext>
            </a:extLst>
          </p:cNvPr>
          <p:cNvSpPr txBox="1"/>
          <p:nvPr/>
        </p:nvSpPr>
        <p:spPr>
          <a:xfrm>
            <a:off x="2486170" y="5181467"/>
            <a:ext cx="1926503" cy="215444"/>
          </a:xfrm>
          <a:prstGeom prst="rect">
            <a:avLst/>
          </a:prstGeom>
          <a:noFill/>
        </p:spPr>
        <p:txBody>
          <a:bodyPr wrap="square" rtlCol="0">
            <a:spAutoFit/>
          </a:bodyPr>
          <a:lstStyle/>
          <a:p>
            <a:pPr algn="ctr"/>
            <a:r>
              <a:rPr lang="en-US" sz="800" dirty="0">
                <a:solidFill>
                  <a:srgbClr val="23A5A6"/>
                </a:solidFill>
                <a:latin typeface="Arial" panose="020B0604020202020204" pitchFamily="34" charset="0"/>
                <a:cs typeface="Arial" panose="020B0604020202020204" pitchFamily="34" charset="0"/>
              </a:rPr>
              <a:t>Insert Statistic</a:t>
            </a:r>
          </a:p>
        </p:txBody>
      </p:sp>
      <p:sp>
        <p:nvSpPr>
          <p:cNvPr id="62" name="TextBox 61">
            <a:extLst>
              <a:ext uri="{FF2B5EF4-FFF2-40B4-BE49-F238E27FC236}">
                <a16:creationId xmlns:a16="http://schemas.microsoft.com/office/drawing/2014/main" id="{4A90DE63-AD09-324F-9DA0-8E72F2B8E55E}"/>
              </a:ext>
            </a:extLst>
          </p:cNvPr>
          <p:cNvSpPr txBox="1"/>
          <p:nvPr/>
        </p:nvSpPr>
        <p:spPr>
          <a:xfrm>
            <a:off x="4728871" y="5181467"/>
            <a:ext cx="1926503" cy="215444"/>
          </a:xfrm>
          <a:prstGeom prst="rect">
            <a:avLst/>
          </a:prstGeom>
          <a:noFill/>
        </p:spPr>
        <p:txBody>
          <a:bodyPr wrap="square" rtlCol="0">
            <a:spAutoFit/>
          </a:bodyPr>
          <a:lstStyle/>
          <a:p>
            <a:pPr algn="ctr"/>
            <a:r>
              <a:rPr lang="en-US" sz="800" dirty="0">
                <a:solidFill>
                  <a:srgbClr val="23A5A6"/>
                </a:solidFill>
                <a:latin typeface="Arial" panose="020B0604020202020204" pitchFamily="34" charset="0"/>
                <a:cs typeface="Arial" panose="020B0604020202020204" pitchFamily="34" charset="0"/>
              </a:rPr>
              <a:t>Insert Statistic</a:t>
            </a:r>
          </a:p>
        </p:txBody>
      </p:sp>
      <p:cxnSp>
        <p:nvCxnSpPr>
          <p:cNvPr id="63" name="Straight Arrow Connector 62">
            <a:extLst>
              <a:ext uri="{FF2B5EF4-FFF2-40B4-BE49-F238E27FC236}">
                <a16:creationId xmlns:a16="http://schemas.microsoft.com/office/drawing/2014/main" id="{D9F0EF27-604B-A644-920E-636370648410}"/>
              </a:ext>
            </a:extLst>
          </p:cNvPr>
          <p:cNvCxnSpPr>
            <a:cxnSpLocks/>
          </p:cNvCxnSpPr>
          <p:nvPr/>
        </p:nvCxnSpPr>
        <p:spPr>
          <a:xfrm flipV="1">
            <a:off x="574953" y="4667460"/>
            <a:ext cx="0" cy="457199"/>
          </a:xfrm>
          <a:prstGeom prst="straightConnector1">
            <a:avLst/>
          </a:prstGeom>
          <a:ln w="50800">
            <a:solidFill>
              <a:srgbClr val="23A5A6"/>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0134B4C8-F1A3-FF46-8A53-3192002B7184}"/>
              </a:ext>
            </a:extLst>
          </p:cNvPr>
          <p:cNvCxnSpPr>
            <a:cxnSpLocks/>
          </p:cNvCxnSpPr>
          <p:nvPr/>
        </p:nvCxnSpPr>
        <p:spPr>
          <a:xfrm>
            <a:off x="3061920" y="4667460"/>
            <a:ext cx="0" cy="457199"/>
          </a:xfrm>
          <a:prstGeom prst="straightConnector1">
            <a:avLst/>
          </a:prstGeom>
          <a:ln w="50800">
            <a:solidFill>
              <a:srgbClr val="23A5A6"/>
            </a:solidFill>
            <a:tailEnd type="triangle"/>
          </a:ln>
        </p:spPr>
        <p:style>
          <a:lnRef idx="1">
            <a:schemeClr val="accent1"/>
          </a:lnRef>
          <a:fillRef idx="0">
            <a:schemeClr val="accent1"/>
          </a:fillRef>
          <a:effectRef idx="0">
            <a:schemeClr val="accent1"/>
          </a:effectRef>
          <a:fontRef idx="minor">
            <a:schemeClr val="tx1"/>
          </a:fontRef>
        </p:style>
      </p:cxnSp>
      <p:pic>
        <p:nvPicPr>
          <p:cNvPr id="3" name="Picture 2" descr="A group of people sitting around a table&#10;&#10;Description automatically generated">
            <a:extLst>
              <a:ext uri="{FF2B5EF4-FFF2-40B4-BE49-F238E27FC236}">
                <a16:creationId xmlns:a16="http://schemas.microsoft.com/office/drawing/2014/main" id="{34B21746-1207-75DB-65FD-608D34A3C9DD}"/>
              </a:ext>
            </a:extLst>
          </p:cNvPr>
          <p:cNvPicPr>
            <a:picLocks noChangeAspect="1"/>
          </p:cNvPicPr>
          <p:nvPr/>
        </p:nvPicPr>
        <p:blipFill>
          <a:blip r:embed="rId2"/>
          <a:stretch>
            <a:fillRect/>
          </a:stretch>
        </p:blipFill>
        <p:spPr>
          <a:xfrm>
            <a:off x="-1" y="4039068"/>
            <a:ext cx="6858000" cy="5143501"/>
          </a:xfrm>
          <a:prstGeom prst="rect">
            <a:avLst/>
          </a:prstGeom>
        </p:spPr>
      </p:pic>
      <p:sp>
        <p:nvSpPr>
          <p:cNvPr id="33" name="Rectangle 32">
            <a:extLst>
              <a:ext uri="{FF2B5EF4-FFF2-40B4-BE49-F238E27FC236}">
                <a16:creationId xmlns:a16="http://schemas.microsoft.com/office/drawing/2014/main" id="{0671C0C4-B7A3-C445-BD59-84481363880A}"/>
              </a:ext>
            </a:extLst>
          </p:cNvPr>
          <p:cNvSpPr/>
          <p:nvPr/>
        </p:nvSpPr>
        <p:spPr>
          <a:xfrm rot="10800000">
            <a:off x="0" y="0"/>
            <a:ext cx="6858000" cy="347815"/>
          </a:xfrm>
          <a:prstGeom prst="rect">
            <a:avLst/>
          </a:prstGeom>
          <a:gradFill>
            <a:gsLst>
              <a:gs pos="0">
                <a:srgbClr val="318390"/>
              </a:gs>
              <a:gs pos="100000">
                <a:srgbClr val="23A5A5"/>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F5944CEA-674E-D740-809E-097FD38AA25F}"/>
              </a:ext>
            </a:extLst>
          </p:cNvPr>
          <p:cNvSpPr/>
          <p:nvPr/>
        </p:nvSpPr>
        <p:spPr>
          <a:xfrm rot="10800000">
            <a:off x="0" y="3171517"/>
            <a:ext cx="6858000" cy="1042264"/>
          </a:xfrm>
          <a:prstGeom prst="rect">
            <a:avLst/>
          </a:prstGeom>
          <a:gradFill>
            <a:gsLst>
              <a:gs pos="0">
                <a:srgbClr val="318390"/>
              </a:gs>
              <a:gs pos="100000">
                <a:srgbClr val="23A5A5"/>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7" name="Picture 36">
            <a:extLst>
              <a:ext uri="{FF2B5EF4-FFF2-40B4-BE49-F238E27FC236}">
                <a16:creationId xmlns:a16="http://schemas.microsoft.com/office/drawing/2014/main" id="{E8C5497A-DC70-6948-88CB-71649303598B}"/>
              </a:ext>
            </a:extLst>
          </p:cNvPr>
          <p:cNvPicPr>
            <a:picLocks noChangeAspect="1"/>
          </p:cNvPicPr>
          <p:nvPr/>
        </p:nvPicPr>
        <p:blipFill>
          <a:blip r:embed="rId3">
            <a:alphaModFix amt="75000"/>
          </a:blip>
          <a:stretch>
            <a:fillRect/>
          </a:stretch>
        </p:blipFill>
        <p:spPr>
          <a:xfrm>
            <a:off x="155251" y="3287497"/>
            <a:ext cx="482600" cy="355600"/>
          </a:xfrm>
          <a:prstGeom prst="rect">
            <a:avLst/>
          </a:prstGeom>
        </p:spPr>
      </p:pic>
      <p:pic>
        <p:nvPicPr>
          <p:cNvPr id="38" name="Picture 37">
            <a:extLst>
              <a:ext uri="{FF2B5EF4-FFF2-40B4-BE49-F238E27FC236}">
                <a16:creationId xmlns:a16="http://schemas.microsoft.com/office/drawing/2014/main" id="{E67132D9-A6DE-4849-91F5-A3B5B7FB9E5B}"/>
              </a:ext>
            </a:extLst>
          </p:cNvPr>
          <p:cNvPicPr>
            <a:picLocks noChangeAspect="1"/>
          </p:cNvPicPr>
          <p:nvPr/>
        </p:nvPicPr>
        <p:blipFill>
          <a:blip r:embed="rId4">
            <a:alphaModFix amt="75000"/>
          </a:blip>
          <a:stretch>
            <a:fillRect/>
          </a:stretch>
        </p:blipFill>
        <p:spPr>
          <a:xfrm>
            <a:off x="6405007" y="3897329"/>
            <a:ext cx="292100" cy="215900"/>
          </a:xfrm>
          <a:prstGeom prst="rect">
            <a:avLst/>
          </a:prstGeom>
        </p:spPr>
      </p:pic>
      <p:sp>
        <p:nvSpPr>
          <p:cNvPr id="39" name="TextBox 38">
            <a:extLst>
              <a:ext uri="{FF2B5EF4-FFF2-40B4-BE49-F238E27FC236}">
                <a16:creationId xmlns:a16="http://schemas.microsoft.com/office/drawing/2014/main" id="{15FDA0DF-9349-D64B-A4EC-4788190CF24D}"/>
              </a:ext>
            </a:extLst>
          </p:cNvPr>
          <p:cNvSpPr txBox="1"/>
          <p:nvPr/>
        </p:nvSpPr>
        <p:spPr>
          <a:xfrm>
            <a:off x="652879" y="3276757"/>
            <a:ext cx="6134419" cy="646331"/>
          </a:xfrm>
          <a:prstGeom prst="rect">
            <a:avLst/>
          </a:prstGeom>
          <a:noFill/>
        </p:spPr>
        <p:txBody>
          <a:bodyPr wrap="square" rtlCol="0">
            <a:spAutoFit/>
          </a:bodyPr>
          <a:lstStyle/>
          <a:p>
            <a:r>
              <a:rPr lang="en-GB" sz="1200" dirty="0">
                <a:solidFill>
                  <a:schemeClr val="bg1"/>
                </a:solidFill>
                <a:latin typeface="Arial" panose="020B0604020202020204" pitchFamily="34" charset="0"/>
                <a:cs typeface="Arial" panose="020B0604020202020204" pitchFamily="34" charset="0"/>
              </a:rPr>
              <a:t>“With the help of the MTC, we’ve been able to complete our project in good order while embedding good practices and demonstrating tangible EHS as well as operational and financial benefits.”</a:t>
            </a:r>
          </a:p>
        </p:txBody>
      </p:sp>
      <p:sp>
        <p:nvSpPr>
          <p:cNvPr id="40" name="TextBox 39">
            <a:extLst>
              <a:ext uri="{FF2B5EF4-FFF2-40B4-BE49-F238E27FC236}">
                <a16:creationId xmlns:a16="http://schemas.microsoft.com/office/drawing/2014/main" id="{3901B5AA-F5BE-D84D-8E2F-02C5FAF52EE8}"/>
              </a:ext>
            </a:extLst>
          </p:cNvPr>
          <p:cNvSpPr txBox="1"/>
          <p:nvPr/>
        </p:nvSpPr>
        <p:spPr>
          <a:xfrm>
            <a:off x="637851" y="3914899"/>
            <a:ext cx="5767155" cy="230832"/>
          </a:xfrm>
          <a:prstGeom prst="rect">
            <a:avLst/>
          </a:prstGeom>
          <a:noFill/>
        </p:spPr>
        <p:txBody>
          <a:bodyPr wrap="square" rtlCol="0">
            <a:spAutoFit/>
          </a:bodyPr>
          <a:lstStyle/>
          <a:p>
            <a:r>
              <a:rPr lang="en-GB" sz="900" b="1" dirty="0">
                <a:solidFill>
                  <a:schemeClr val="bg1"/>
                </a:solidFill>
                <a:latin typeface="Arial" panose="020B0604020202020204" pitchFamily="34" charset="0"/>
                <a:cs typeface="Arial" panose="020B0604020202020204" pitchFamily="34" charset="0"/>
              </a:rPr>
              <a:t>Mike Wise, Plant Manager – Eviosys, Mansfield</a:t>
            </a:r>
          </a:p>
        </p:txBody>
      </p:sp>
      <p:sp>
        <p:nvSpPr>
          <p:cNvPr id="43" name="Rectangle 42">
            <a:extLst>
              <a:ext uri="{FF2B5EF4-FFF2-40B4-BE49-F238E27FC236}">
                <a16:creationId xmlns:a16="http://schemas.microsoft.com/office/drawing/2014/main" id="{AFB0907D-FA1D-0746-ADC2-BC65F82CAD07}"/>
              </a:ext>
            </a:extLst>
          </p:cNvPr>
          <p:cNvSpPr/>
          <p:nvPr/>
        </p:nvSpPr>
        <p:spPr>
          <a:xfrm rot="10800000">
            <a:off x="0" y="8785781"/>
            <a:ext cx="6858000" cy="1120219"/>
          </a:xfrm>
          <a:prstGeom prst="rect">
            <a:avLst/>
          </a:prstGeom>
          <a:gradFill>
            <a:gsLst>
              <a:gs pos="0">
                <a:srgbClr val="318390"/>
              </a:gs>
              <a:gs pos="100000">
                <a:srgbClr val="23A5A5"/>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319F9731-304F-FF4D-A28D-49519486C768}"/>
              </a:ext>
            </a:extLst>
          </p:cNvPr>
          <p:cNvPicPr>
            <a:picLocks noChangeAspect="1"/>
          </p:cNvPicPr>
          <p:nvPr/>
        </p:nvPicPr>
        <p:blipFill>
          <a:blip r:embed="rId5"/>
          <a:stretch>
            <a:fillRect/>
          </a:stretch>
        </p:blipFill>
        <p:spPr>
          <a:xfrm>
            <a:off x="5649357" y="9022492"/>
            <a:ext cx="901700" cy="609600"/>
          </a:xfrm>
          <a:prstGeom prst="rect">
            <a:avLst/>
          </a:prstGeom>
        </p:spPr>
      </p:pic>
      <p:cxnSp>
        <p:nvCxnSpPr>
          <p:cNvPr id="44" name="Straight Connector 43">
            <a:extLst>
              <a:ext uri="{FF2B5EF4-FFF2-40B4-BE49-F238E27FC236}">
                <a16:creationId xmlns:a16="http://schemas.microsoft.com/office/drawing/2014/main" id="{0CEF4479-5504-4A47-A552-CBFCE4AEF79F}"/>
              </a:ext>
            </a:extLst>
          </p:cNvPr>
          <p:cNvCxnSpPr>
            <a:cxnSpLocks/>
          </p:cNvCxnSpPr>
          <p:nvPr/>
        </p:nvCxnSpPr>
        <p:spPr>
          <a:xfrm>
            <a:off x="2283749" y="9209988"/>
            <a:ext cx="0" cy="348295"/>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71A7C95D-7CE1-3A43-BDDA-F1404323D200}"/>
              </a:ext>
            </a:extLst>
          </p:cNvPr>
          <p:cNvSpPr txBox="1"/>
          <p:nvPr/>
        </p:nvSpPr>
        <p:spPr>
          <a:xfrm>
            <a:off x="241661" y="9153302"/>
            <a:ext cx="1926503" cy="461665"/>
          </a:xfrm>
          <a:prstGeom prst="rect">
            <a:avLst/>
          </a:prstGeom>
          <a:noFill/>
        </p:spPr>
        <p:txBody>
          <a:bodyPr wrap="square" rtlCol="0">
            <a:spAutoFit/>
          </a:bodyPr>
          <a:lstStyle/>
          <a:p>
            <a:r>
              <a:rPr lang="en-US" sz="800" dirty="0">
                <a:solidFill>
                  <a:schemeClr val="bg1"/>
                </a:solidFill>
                <a:latin typeface="Arial" panose="020B0604020202020204" pitchFamily="34" charset="0"/>
                <a:cs typeface="Arial" panose="020B0604020202020204" pitchFamily="34" charset="0"/>
              </a:rPr>
              <a:t>Manufacturing Technology Centre,</a:t>
            </a:r>
          </a:p>
          <a:p>
            <a:r>
              <a:rPr lang="en-US" sz="800" dirty="0">
                <a:solidFill>
                  <a:schemeClr val="bg1"/>
                </a:solidFill>
                <a:latin typeface="Arial" panose="020B0604020202020204" pitchFamily="34" charset="0"/>
                <a:cs typeface="Arial" panose="020B0604020202020204" pitchFamily="34" charset="0"/>
              </a:rPr>
              <a:t>Pilot Way, </a:t>
            </a:r>
            <a:r>
              <a:rPr lang="en-US" sz="800" dirty="0" err="1">
                <a:solidFill>
                  <a:schemeClr val="bg1"/>
                </a:solidFill>
                <a:latin typeface="Arial" panose="020B0604020202020204" pitchFamily="34" charset="0"/>
                <a:cs typeface="Arial" panose="020B0604020202020204" pitchFamily="34" charset="0"/>
              </a:rPr>
              <a:t>Ansty</a:t>
            </a:r>
            <a:r>
              <a:rPr lang="en-US" sz="800" dirty="0">
                <a:solidFill>
                  <a:schemeClr val="bg1"/>
                </a:solidFill>
                <a:latin typeface="Arial" panose="020B0604020202020204" pitchFamily="34" charset="0"/>
                <a:cs typeface="Arial" panose="020B0604020202020204" pitchFamily="34" charset="0"/>
              </a:rPr>
              <a:t> Park,</a:t>
            </a:r>
          </a:p>
          <a:p>
            <a:r>
              <a:rPr lang="en-US" sz="800" dirty="0">
                <a:solidFill>
                  <a:schemeClr val="bg1"/>
                </a:solidFill>
                <a:latin typeface="Arial" panose="020B0604020202020204" pitchFamily="34" charset="0"/>
                <a:cs typeface="Arial" panose="020B0604020202020204" pitchFamily="34" charset="0"/>
              </a:rPr>
              <a:t>Coventry, CV7 9JU</a:t>
            </a:r>
          </a:p>
        </p:txBody>
      </p:sp>
      <p:sp>
        <p:nvSpPr>
          <p:cNvPr id="46" name="TextBox 45">
            <a:extLst>
              <a:ext uri="{FF2B5EF4-FFF2-40B4-BE49-F238E27FC236}">
                <a16:creationId xmlns:a16="http://schemas.microsoft.com/office/drawing/2014/main" id="{5F3C54CB-A98B-9B49-A00F-CE5FD2E353EA}"/>
              </a:ext>
            </a:extLst>
          </p:cNvPr>
          <p:cNvSpPr txBox="1"/>
          <p:nvPr/>
        </p:nvSpPr>
        <p:spPr>
          <a:xfrm>
            <a:off x="2520468" y="9153302"/>
            <a:ext cx="1926503" cy="338554"/>
          </a:xfrm>
          <a:prstGeom prst="rect">
            <a:avLst/>
          </a:prstGeom>
          <a:noFill/>
        </p:spPr>
        <p:txBody>
          <a:bodyPr wrap="square" rtlCol="0">
            <a:spAutoFit/>
          </a:bodyPr>
          <a:lstStyle/>
          <a:p>
            <a:r>
              <a:rPr lang="en-US" sz="800" dirty="0">
                <a:solidFill>
                  <a:schemeClr val="bg1"/>
                </a:solidFill>
                <a:latin typeface="Arial" panose="020B0604020202020204" pitchFamily="34" charset="0"/>
                <a:cs typeface="Arial" panose="020B0604020202020204" pitchFamily="34" charset="0"/>
              </a:rPr>
              <a:t>Tel: +44 (0)2476 701 600</a:t>
            </a:r>
          </a:p>
          <a:p>
            <a:r>
              <a:rPr lang="en-US" sz="800" dirty="0" err="1">
                <a:solidFill>
                  <a:schemeClr val="bg1"/>
                </a:solidFill>
                <a:latin typeface="Arial" panose="020B0604020202020204" pitchFamily="34" charset="0"/>
                <a:cs typeface="Arial" panose="020B0604020202020204" pitchFamily="34" charset="0"/>
              </a:rPr>
              <a:t>www.the-mtc.org</a:t>
            </a:r>
            <a:endParaRPr lang="en-US" sz="800" dirty="0">
              <a:solidFill>
                <a:schemeClr val="bg1"/>
              </a:solidFill>
              <a:latin typeface="Arial" panose="020B0604020202020204" pitchFamily="34" charset="0"/>
              <a:cs typeface="Arial" panose="020B0604020202020204" pitchFamily="34" charset="0"/>
            </a:endParaRPr>
          </a:p>
        </p:txBody>
      </p:sp>
      <p:sp>
        <p:nvSpPr>
          <p:cNvPr id="49" name="TextBox 48">
            <a:extLst>
              <a:ext uri="{FF2B5EF4-FFF2-40B4-BE49-F238E27FC236}">
                <a16:creationId xmlns:a16="http://schemas.microsoft.com/office/drawing/2014/main" id="{237012E4-44CD-F948-9947-4004BF8A21B0}"/>
              </a:ext>
            </a:extLst>
          </p:cNvPr>
          <p:cNvSpPr txBox="1"/>
          <p:nvPr/>
        </p:nvSpPr>
        <p:spPr>
          <a:xfrm>
            <a:off x="241662" y="525332"/>
            <a:ext cx="1737362" cy="307777"/>
          </a:xfrm>
          <a:prstGeom prst="rect">
            <a:avLst/>
          </a:prstGeom>
          <a:noFill/>
        </p:spPr>
        <p:txBody>
          <a:bodyPr wrap="square" rtlCol="0">
            <a:spAutoFit/>
          </a:bodyPr>
          <a:lstStyle/>
          <a:p>
            <a:r>
              <a:rPr lang="en-GB" sz="1400" b="1" dirty="0">
                <a:solidFill>
                  <a:srgbClr val="23A5A6"/>
                </a:solidFill>
                <a:latin typeface="Arial" panose="020B0604020202020204" pitchFamily="34" charset="0"/>
                <a:cs typeface="Arial" panose="020B0604020202020204" pitchFamily="34" charset="0"/>
              </a:rPr>
              <a:t>THE OUTCOME</a:t>
            </a:r>
          </a:p>
        </p:txBody>
      </p:sp>
      <p:sp>
        <p:nvSpPr>
          <p:cNvPr id="50" name="TextBox 49">
            <a:extLst>
              <a:ext uri="{FF2B5EF4-FFF2-40B4-BE49-F238E27FC236}">
                <a16:creationId xmlns:a16="http://schemas.microsoft.com/office/drawing/2014/main" id="{824F4E65-EB47-AD4F-9A42-109AFA1C8B0D}"/>
              </a:ext>
            </a:extLst>
          </p:cNvPr>
          <p:cNvSpPr txBox="1"/>
          <p:nvPr/>
        </p:nvSpPr>
        <p:spPr>
          <a:xfrm>
            <a:off x="3575956" y="525332"/>
            <a:ext cx="2711721" cy="307777"/>
          </a:xfrm>
          <a:prstGeom prst="rect">
            <a:avLst/>
          </a:prstGeom>
          <a:noFill/>
        </p:spPr>
        <p:txBody>
          <a:bodyPr wrap="square" rtlCol="0">
            <a:spAutoFit/>
          </a:bodyPr>
          <a:lstStyle/>
          <a:p>
            <a:r>
              <a:rPr lang="en-GB" sz="1400" b="1" dirty="0">
                <a:solidFill>
                  <a:srgbClr val="23A5A6"/>
                </a:solidFill>
                <a:latin typeface="Arial" panose="020B0604020202020204" pitchFamily="34" charset="0"/>
                <a:cs typeface="Arial" panose="020B0604020202020204" pitchFamily="34" charset="0"/>
              </a:rPr>
              <a:t>BENEFITS TO THE CLIENT</a:t>
            </a:r>
          </a:p>
        </p:txBody>
      </p:sp>
      <p:sp>
        <p:nvSpPr>
          <p:cNvPr id="52" name="TextBox 51">
            <a:extLst>
              <a:ext uri="{FF2B5EF4-FFF2-40B4-BE49-F238E27FC236}">
                <a16:creationId xmlns:a16="http://schemas.microsoft.com/office/drawing/2014/main" id="{243FC682-5A50-684A-BF9E-941A0B73F944}"/>
              </a:ext>
            </a:extLst>
          </p:cNvPr>
          <p:cNvSpPr txBox="1"/>
          <p:nvPr/>
        </p:nvSpPr>
        <p:spPr>
          <a:xfrm>
            <a:off x="3187538" y="843282"/>
            <a:ext cx="3459130" cy="2092881"/>
          </a:xfrm>
          <a:prstGeom prst="rect">
            <a:avLst/>
          </a:prstGeom>
          <a:noFill/>
        </p:spPr>
        <p:txBody>
          <a:bodyPr wrap="square" rtlCol="0">
            <a:spAutoFit/>
          </a:bodyPr>
          <a:lstStyle/>
          <a:p>
            <a:pPr marL="342900" lvl="0" indent="-342900">
              <a:buFont typeface="Symbol" panose="05050102010706020507" pitchFamily="18" charset="2"/>
              <a:buChar char=""/>
            </a:pPr>
            <a:r>
              <a:rPr lang="en-GB" sz="1000" dirty="0">
                <a:effectLst/>
                <a:latin typeface="Arial" panose="020B0604020202020204" pitchFamily="34" charset="0"/>
                <a:ea typeface="Calibri" panose="020F0502020204030204" pitchFamily="34" charset="0"/>
                <a:cs typeface="Times New Roman" panose="02020603050405020304" pitchFamily="18" charset="0"/>
              </a:rPr>
              <a:t>Application of SMED and 8 Wastes lean training resulted in the Eviosys teams identifying improvements that have the potential to reduce current set up times by up to 44%.</a:t>
            </a:r>
          </a:p>
          <a:p>
            <a:pPr marL="342900" lvl="0" indent="-342900">
              <a:buFont typeface="Symbol" panose="05050102010706020507" pitchFamily="18" charset="2"/>
              <a:buChar char=""/>
            </a:pPr>
            <a:endParaRPr lang="en-GB" sz="10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Arial" panose="020B0604020202020204" pitchFamily="34" charset="0"/>
                <a:ea typeface="Calibri" panose="020F0502020204030204" pitchFamily="34" charset="0"/>
                <a:cs typeface="Times New Roman" panose="02020603050405020304" pitchFamily="18" charset="0"/>
              </a:rPr>
              <a:t>Reviewing opportunities to apply technology identified potential time savings of a further 39%.</a:t>
            </a:r>
          </a:p>
          <a:p>
            <a:pPr marL="342900" lvl="0" indent="-342900">
              <a:buFont typeface="Symbol" panose="05050102010706020507" pitchFamily="18" charset="2"/>
              <a:buChar char=""/>
            </a:pPr>
            <a:endParaRPr lang="en-GB" sz="10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Arial" panose="020B0604020202020204" pitchFamily="34" charset="0"/>
                <a:ea typeface="Calibri" panose="020F0502020204030204" pitchFamily="34" charset="0"/>
                <a:cs typeface="Times New Roman" panose="02020603050405020304" pitchFamily="18" charset="0"/>
              </a:rPr>
              <a:t>Reviewing the impact on the full value stream (warehousing, inventory, use of temporary workers etc.) the potential for applying the identified improvements is an estimated annual cost saving of £270,000.</a:t>
            </a:r>
          </a:p>
        </p:txBody>
      </p:sp>
      <p:sp>
        <p:nvSpPr>
          <p:cNvPr id="53" name="TextBox 52">
            <a:extLst>
              <a:ext uri="{FF2B5EF4-FFF2-40B4-BE49-F238E27FC236}">
                <a16:creationId xmlns:a16="http://schemas.microsoft.com/office/drawing/2014/main" id="{0C0F744F-A141-A148-A6BF-4AFF4719970B}"/>
              </a:ext>
            </a:extLst>
          </p:cNvPr>
          <p:cNvSpPr txBox="1"/>
          <p:nvPr/>
        </p:nvSpPr>
        <p:spPr>
          <a:xfrm>
            <a:off x="0" y="843282"/>
            <a:ext cx="3187537" cy="2092881"/>
          </a:xfrm>
          <a:prstGeom prst="rect">
            <a:avLst/>
          </a:prstGeom>
          <a:noFill/>
        </p:spPr>
        <p:txBody>
          <a:bodyPr wrap="square" rtlCol="0">
            <a:spAutoFit/>
          </a:bodyPr>
          <a:lstStyle/>
          <a:p>
            <a:pPr marL="342900" lvl="0" indent="-342900">
              <a:buFont typeface="Symbol" panose="05050102010706020507" pitchFamily="18" charset="2"/>
              <a:buChar char=""/>
            </a:pPr>
            <a:r>
              <a:rPr lang="en-GB" sz="1000" dirty="0">
                <a:effectLst/>
                <a:latin typeface="Arial" panose="020B0604020202020204" pitchFamily="34" charset="0"/>
                <a:ea typeface="Calibri" panose="020F0502020204030204" pitchFamily="34" charset="0"/>
                <a:cs typeface="Times New Roman" panose="02020603050405020304" pitchFamily="18" charset="0"/>
              </a:rPr>
              <a:t>Eight separate changeover processes across tin lid and tin body lines were observed, recorded, and analysed.</a:t>
            </a:r>
          </a:p>
          <a:p>
            <a:pPr marL="342900" lvl="0" indent="-342900">
              <a:buFont typeface="Symbol" panose="05050102010706020507" pitchFamily="18" charset="2"/>
              <a:buChar char=""/>
            </a:pPr>
            <a:endParaRPr lang="en-GB" sz="10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Arial" panose="020B0604020202020204" pitchFamily="34" charset="0"/>
                <a:ea typeface="Calibri" panose="020F0502020204030204" pitchFamily="34" charset="0"/>
                <a:cs typeface="Times New Roman" panose="02020603050405020304" pitchFamily="18" charset="0"/>
              </a:rPr>
              <a:t>A total of 60 separate waste items were identified by the Eviosys teams, and countermeasures were brainstormed. From these, 51 countermeasures were identified as priority through an ease/impact assessment.</a:t>
            </a:r>
          </a:p>
          <a:p>
            <a:pPr marL="342900" lvl="0" indent="-342900">
              <a:buFont typeface="Symbol" panose="05050102010706020507" pitchFamily="18" charset="2"/>
              <a:buChar char=""/>
            </a:pPr>
            <a:endParaRPr lang="en-GB" sz="10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Arial" panose="020B0604020202020204" pitchFamily="34" charset="0"/>
                <a:ea typeface="Calibri" panose="020F0502020204030204" pitchFamily="34" charset="0"/>
                <a:cs typeface="Times New Roman" panose="02020603050405020304" pitchFamily="18" charset="0"/>
              </a:rPr>
              <a:t>In addition, 23 opportunities for technology adoption to improve the changeover process were identified. </a:t>
            </a:r>
          </a:p>
        </p:txBody>
      </p:sp>
    </p:spTree>
    <p:extLst>
      <p:ext uri="{BB962C8B-B14F-4D97-AF65-F5344CB8AC3E}">
        <p14:creationId xmlns:p14="http://schemas.microsoft.com/office/powerpoint/2010/main" val="401861731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Process_x0020_Owner xmlns="f5a892bb-fa50-4e91-b15d-d771e0def60c">
      <UserInfo>
        <DisplayName>Richard Watkins</DisplayName>
        <AccountId>48</AccountId>
        <AccountType/>
      </UserInfo>
    </Process_x0020_Owner>
    <MCDocumentCategory xmlns="f5a892bb-fa50-4e91-b15d-d771e0def60c">Category 1</MCDocumentCategory>
    <Function xmlns="f5a892bb-fa50-4e91-b15d-d771e0def60c">Marketing</Function>
    <Department xmlns="f5a892bb-fa50-4e91-b15d-d771e0def60c">Marketing</Department>
    <Document_x0020_Type xmlns="f5a892bb-fa50-4e91-b15d-d771e0def60c" xsi:nil="true"/>
    <TaxCatchAll xmlns="414d9476-1669-4840-b5e3-83fa88b67008" xsi:nil="true"/>
    <_dlc_DocIdPersistId xmlns="f5a892bb-fa50-4e91-b15d-d771e0def60c" xsi:nil="true"/>
    <_dlc_DocId xmlns="f5a892bb-fa50-4e91-b15d-d771e0def60c" xsi:nil="true"/>
    <_dlc_DocIdUrl xmlns="f5a892bb-fa50-4e91-b15d-d771e0def60c">
      <Url xsi:nil="true"/>
      <Description xsi:nil="true"/>
    </_dlc_DocIdUrl>
    <lcf76f155ced4ddcb4097134ff3c332f xmlns="470084ca-eda6-4491-8036-c93aecc8e9ee">
      <Terms xmlns="http://schemas.microsoft.com/office/infopath/2007/PartnerControls"/>
    </lcf76f155ced4ddcb4097134ff3c332f>
    <DLCPolicyLabelLock xmlns="f5a892bb-fa50-4e91-b15d-d771e0def60c" xsi:nil="true"/>
    <DLCPolicyLabelClientValue xmlns="f5a892bb-fa50-4e91-b15d-d771e0def60c" xsi:nil="true"/>
    <DLCPolicyLabelValue xmlns="f5a892bb-fa50-4e91-b15d-d771e0def60c">Version 2.0</DLCPolicyLabelValue>
    <SharedWithUsers xmlns="414d9476-1669-4840-b5e3-83fa88b67008">
      <UserInfo>
        <DisplayName>Mike Scull</DisplayName>
        <AccountId>631</AccountId>
        <AccountType/>
      </UserInfo>
    </SharedWithUsers>
  </documentManagement>
</p:properties>
</file>

<file path=customXml/item2.xml><?xml version="1.0" encoding="utf-8"?>
<?mso-contentType ?>
<p:Policy xmlns:p="office.server.policy" id="" local="true">
  <p:Name>Document</p:Name>
  <p:Description/>
  <p:Statement/>
  <p:PolicyItems>
    <p:PolicyItem featureId="Microsoft.Office.RecordsManagement.PolicyFeatures.PolicyLabel" staticId="0x01010073E1EED581CFA54A8E01CFE57FD1C512|801092262" UniqueId="20d5c7d9-f22c-4ae2-b2a1-f9d5a488f578">
      <p:Name>Labels</p:Name>
      <p:Description>Generates labels that can be inserted in Microsoft Office documents to ensure that document properties or other important information are included when documents are printed. Labels can also be used to search for documents.</p:Description>
      <p:CustomData>
        <label>
          <segment type="literal">Version </segment>
          <segment type="metadata">_UIVersionString</segment>
        </label>
      </p:CustomData>
    </p:PolicyItem>
  </p:PolicyItems>
</p:Policy>
</file>

<file path=customXml/item3.xml><?xml version="1.0" encoding="utf-8"?>
<ct:contentTypeSchema xmlns:ct="http://schemas.microsoft.com/office/2006/metadata/contentType" xmlns:ma="http://schemas.microsoft.com/office/2006/metadata/properties/metaAttributes" ct:_="" ma:_="" ma:contentTypeName="Document" ma:contentTypeID="0x01010073E1EED581CFA54A8E01CFE57FD1C512" ma:contentTypeVersion="32" ma:contentTypeDescription="Create a new document." ma:contentTypeScope="" ma:versionID="3151a6f29479355f04c827bb51272e3e">
  <xsd:schema xmlns:xsd="http://www.w3.org/2001/XMLSchema" xmlns:xs="http://www.w3.org/2001/XMLSchema" xmlns:p="http://schemas.microsoft.com/office/2006/metadata/properties" xmlns:ns1="http://schemas.microsoft.com/sharepoint/v3" xmlns:ns2="f5a892bb-fa50-4e91-b15d-d771e0def60c" xmlns:ns3="470084ca-eda6-4491-8036-c93aecc8e9ee" xmlns:ns4="414d9476-1669-4840-b5e3-83fa88b67008" targetNamespace="http://schemas.microsoft.com/office/2006/metadata/properties" ma:root="true" ma:fieldsID="646088b370af1a0e8d9e8c9d72e87951" ns1:_="" ns2:_="" ns3:_="" ns4:_="">
    <xsd:import namespace="http://schemas.microsoft.com/sharepoint/v3"/>
    <xsd:import namespace="f5a892bb-fa50-4e91-b15d-d771e0def60c"/>
    <xsd:import namespace="470084ca-eda6-4491-8036-c93aecc8e9ee"/>
    <xsd:import namespace="414d9476-1669-4840-b5e3-83fa88b67008"/>
    <xsd:element name="properties">
      <xsd:complexType>
        <xsd:sequence>
          <xsd:element name="documentManagement">
            <xsd:complexType>
              <xsd:all>
                <xsd:element ref="ns2:_dlc_DocId" minOccurs="0"/>
                <xsd:element ref="ns2:_dlc_DocIdUrl" minOccurs="0"/>
                <xsd:element ref="ns2:_dlc_DocIdPersistId" minOccurs="0"/>
                <xsd:element ref="ns2:Function"/>
                <xsd:element ref="ns2:MCDocumentCategory" minOccurs="0"/>
                <xsd:element ref="ns2:Department"/>
                <xsd:element ref="ns2:Process_x0020_Owner"/>
                <xsd:element ref="ns2:Document_x0020_Type" minOccurs="0"/>
                <xsd:element ref="ns1:_ip_UnifiedCompliancePolicyProperties" minOccurs="0"/>
                <xsd:element ref="ns1:_ip_UnifiedCompliancePolicyUIAction" minOccurs="0"/>
                <xsd:element ref="ns3:MediaServiceMetadata" minOccurs="0"/>
                <xsd:element ref="ns3:MediaServiceFastMetadata" minOccurs="0"/>
                <xsd:element ref="ns3:MediaServiceSearchProperties" minOccurs="0"/>
                <xsd:element ref="ns3:lcf76f155ced4ddcb4097134ff3c332f" minOccurs="0"/>
                <xsd:element ref="ns4:TaxCatchAll" minOccurs="0"/>
                <xsd:element ref="ns3:MediaServiceDateTaken" minOccurs="0"/>
                <xsd:element ref="ns3:MediaServiceOCR" minOccurs="0"/>
                <xsd:element ref="ns3:MediaServiceGenerationTime" minOccurs="0"/>
                <xsd:element ref="ns3:MediaServiceEventHashCode" minOccurs="0"/>
                <xsd:element ref="ns4:SharedWithUsers" minOccurs="0"/>
                <xsd:element ref="ns4:SharedWithDetails" minOccurs="0"/>
                <xsd:element ref="ns3:MediaServiceObjectDetectorVersions" minOccurs="0"/>
                <xsd:element ref="ns1:_dlc_Exempt" minOccurs="0"/>
                <xsd:element ref="ns2:DLCPolicyLabelValue" minOccurs="0"/>
                <xsd:element ref="ns2:DLCPolicyLabelClientValue" minOccurs="0"/>
                <xsd:element ref="ns2:DLCPolicyLabelLock"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Unified Compliance Policy Properties" ma:hidden="true" ma:internalName="_ip_UnifiedCompliancePolicyProperties">
      <xsd:simpleType>
        <xsd:restriction base="dms:Note"/>
      </xsd:simpleType>
    </xsd:element>
    <xsd:element name="_ip_UnifiedCompliancePolicyUIAction" ma:index="17" nillable="true" ma:displayName="Unified Compliance Policy UI Action" ma:hidden="true" ma:internalName="_ip_UnifiedCompliancePolicyUIAction">
      <xsd:simpleType>
        <xsd:restriction base="dms:Text"/>
      </xsd:simpleType>
    </xsd:element>
    <xsd:element name="_dlc_Exempt" ma:index="32"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5a892bb-fa50-4e91-b15d-d771e0def60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false">
      <xsd:simpleType>
        <xsd:restriction base="dms:Text"/>
      </xsd:simpleType>
    </xsd:element>
    <xsd:element name="_dlc_DocIdUrl" ma:index="9" nillable="true" ma:displayName="Document ID" ma:description="Permanent link to this document." ma:format="Hyperlink" ma:hidden="true" ma:internalName="_dlc_DocIdUrl"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false">
      <xsd:simpleType>
        <xsd:restriction base="dms:Boolean"/>
      </xsd:simpleType>
    </xsd:element>
    <xsd:element name="Function" ma:index="11" ma:displayName="Function" ma:format="Dropdown" ma:internalName="Function">
      <xsd:simpleType>
        <xsd:restriction base="dms:Choice">
          <xsd:enumeration value="Academic Engagement"/>
          <xsd:enumeration value="Additive Manufacturing"/>
          <xsd:enumeration value="ADS"/>
          <xsd:enumeration value="Advanced Tooling &amp; Fixturing"/>
          <xsd:enumeration value="APS"/>
          <xsd:enumeration value="Apprenticeships"/>
          <xsd:enumeration value="Best Practice Library"/>
          <xsd:enumeration value="CNC"/>
          <xsd:enumeration value="EHS"/>
          <xsd:enumeration value="Electronics"/>
          <xsd:enumeration value="Engineering Drawing Control"/>
          <xsd:enumeration value="Estates"/>
          <xsd:enumeration value="Events"/>
          <xsd:enumeration value="Exec"/>
          <xsd:enumeration value="Facilities"/>
          <xsd:enumeration value="Finance"/>
          <xsd:enumeration value="HR Absence Management"/>
          <xsd:enumeration value="HR Benefits"/>
          <xsd:enumeration value="HR Company Policy"/>
          <xsd:enumeration value="HR Graduates"/>
          <xsd:enumeration value="HR Recruitment"/>
          <xsd:enumeration value="HR Performance, Training &amp; Development"/>
          <xsd:enumeration value="HR &quot;About Us&quot;"/>
          <xsd:enumeration value="Ind Partnership Mgmt"/>
          <xsd:enumeration value="Intelligent Automation"/>
          <xsd:enumeration value="IT"/>
          <xsd:enumeration value="Joining"/>
          <xsd:enumeration value="Legal"/>
          <xsd:enumeration value="Manufacturing Simulation"/>
          <xsd:enumeration value="Marketing"/>
          <xsd:enumeration value="Materials Engineering"/>
          <xsd:enumeration value="Membership"/>
          <xsd:enumeration value="Metrology"/>
          <xsd:enumeration value="MTC Quality Tools"/>
          <xsd:enumeration value="MTC Training"/>
          <xsd:enumeration value="Net Shape"/>
          <xsd:enumeration value="Portfolio Management"/>
          <xsd:enumeration value="Project Launch"/>
          <xsd:enumeration value="Project Delivery"/>
          <xsd:enumeration value="Project Closure"/>
          <xsd:enumeration value="Project Mgmt Office"/>
          <xsd:enumeration value="Proposal Writing"/>
          <xsd:enumeration value="Purchasing"/>
          <xsd:enumeration value="Quality &amp; Risk Management"/>
          <xsd:enumeration value="Requirements Capture"/>
          <xsd:enumeration value="Resource Management"/>
          <xsd:enumeration value="Training"/>
          <xsd:enumeration value="Workshop"/>
          <xsd:enumeration value="NAVIGATION ONLY"/>
          <xsd:enumeration value="Export Control"/>
          <xsd:enumeration value="Value Proposition"/>
          <xsd:enumeration value="CRM"/>
          <xsd:enumeration value="3D Polymer"/>
          <xsd:enumeration value="Modelling &amp; Simulation"/>
        </xsd:restriction>
      </xsd:simpleType>
    </xsd:element>
    <xsd:element name="MCDocumentCategory" ma:index="12" nillable="true" ma:displayName="Category" ma:default="Category 1" ma:description="The document category." ma:format="Dropdown" ma:hidden="true" ma:internalName="MCDocumentCategory" ma:readOnly="false">
      <xsd:simpleType>
        <xsd:restriction base="dms:Choice">
          <xsd:enumeration value="Category 1"/>
          <xsd:enumeration value="Category 2"/>
          <xsd:enumeration value="Category 3"/>
        </xsd:restriction>
      </xsd:simpleType>
    </xsd:element>
    <xsd:element name="Department" ma:index="13" ma:displayName="Department" ma:format="Dropdown" ma:internalName="Department">
      <xsd:simpleType>
        <xsd:restriction base="dms:Choice">
          <xsd:enumeration value="Academic Engagement"/>
          <xsd:enumeration value="AMTC"/>
          <xsd:enumeration value="ADS"/>
          <xsd:enumeration value="APS"/>
          <xsd:enumeration value="Commercial"/>
          <xsd:enumeration value="Continuous Improvement"/>
          <xsd:enumeration value="CRM"/>
          <xsd:enumeration value="Electronics"/>
          <xsd:enumeration value="Engineering Drawing Control"/>
          <xsd:enumeration value="Estates"/>
          <xsd:enumeration value="Export Control"/>
          <xsd:enumeration value="Purchasing"/>
          <xsd:enumeration value="Health and Safety"/>
          <xsd:enumeration value="HR"/>
          <xsd:enumeration value="ILP"/>
          <xsd:enumeration value="IP"/>
          <xsd:enumeration value="IPM"/>
          <xsd:enumeration value="IT"/>
          <xsd:enumeration value="Marketing"/>
          <xsd:enumeration value="Membership"/>
          <xsd:enumeration value="MTC Training"/>
          <xsd:enumeration value="Finance"/>
          <xsd:enumeration value="Procurement"/>
          <xsd:enumeration value="Workshop"/>
          <xsd:enumeration value="Quality"/>
          <xsd:enumeration value="PMO"/>
          <xsd:enumeration value="Legal"/>
          <xsd:enumeration value="Materials Engineering"/>
          <xsd:enumeration value="Resource Management"/>
          <xsd:enumeration value="Value Proposition"/>
          <xsd:enumeration value="3D Polymer"/>
          <xsd:enumeration value="Modelling &amp; Simulation"/>
        </xsd:restriction>
      </xsd:simpleType>
    </xsd:element>
    <xsd:element name="Process_x0020_Owner" ma:index="14" ma:displayName="Process Owner" ma:list="UserInfo" ma:internalName="Process_x0020_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Document_x0020_Type" ma:index="15" nillable="true" ma:displayName="Previous Home" ma:format="Dropdown" ma:internalName="Document_x0020_Type" ma:readOnly="false">
      <xsd:simpleType>
        <xsd:restriction base="dms:Choice">
          <xsd:enumeration value="Policy, Process &amp; Procedures"/>
          <xsd:enumeration value="Tools &amp; Templates"/>
        </xsd:restriction>
      </xsd:simpleType>
    </xsd:element>
    <xsd:element name="DLCPolicyLabelValue" ma:index="33" nillable="true" ma:displayName="Label" ma:description="Stores the current value of the label." ma:internalName="DLCPolicyLabelValue" ma:readOnly="true">
      <xsd:simpleType>
        <xsd:restriction base="dms:Note">
          <xsd:maxLength value="255"/>
        </xsd:restriction>
      </xsd:simpleType>
    </xsd:element>
    <xsd:element name="DLCPolicyLabelClientValue" ma:index="34" nillable="true" ma:displayName="Client Label Value" ma:description="Stores the last label value computed on the client." ma:internalName="DLCPolicyLabelClientValue" ma:readOnly="false">
      <xsd:simpleType>
        <xsd:restriction base="dms:Note">
          <xsd:maxLength value="255"/>
        </xsd:restriction>
      </xsd:simpleType>
    </xsd:element>
    <xsd:element name="DLCPolicyLabelLock" ma:index="35" nillable="true" ma:displayName="Label Locked" ma:description="Indicates whether the label should be updated when item properties are modified." ma:internalName="DLCPolicyLabelLock"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70084ca-eda6-4491-8036-c93aecc8e9ee" elementFormDefault="qualified">
    <xsd:import namespace="http://schemas.microsoft.com/office/2006/documentManagement/types"/>
    <xsd:import namespace="http://schemas.microsoft.com/office/infopath/2007/PartnerControls"/>
    <xsd:element name="MediaServiceMetadata" ma:index="18" nillable="true" ma:displayName="MediaServiceMetadata" ma:hidden="true" ma:internalName="MediaServiceMetadata" ma:readOnly="true">
      <xsd:simpleType>
        <xsd:restriction base="dms:Note"/>
      </xsd:simpleType>
    </xsd:element>
    <xsd:element name="MediaServiceFastMetadata" ma:index="19" nillable="true" ma:displayName="MediaServiceFastMetadata" ma:hidden="true" ma:internalName="MediaServiceFastMetadata" ma:readOnly="true">
      <xsd:simpleType>
        <xsd:restriction base="dms:Note"/>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b0bca8b-17bf-4724-a83f-2695b621995d" ma:termSetId="09814cd3-568e-fe90-9814-8d621ff8fb84" ma:anchorId="fba54fb3-c3e1-fe81-a776-ca4b69148c4d" ma:open="true" ma:isKeyword="false">
      <xsd:complexType>
        <xsd:sequence>
          <xsd:element ref="pc:Terms" minOccurs="0" maxOccurs="1"/>
        </xsd:sequence>
      </xsd:complexType>
    </xsd:element>
    <xsd:element name="MediaServiceDateTaken" ma:index="24" nillable="true" ma:displayName="MediaServiceDateTaken" ma:hidden="true" ma:indexed="true" ma:internalName="MediaServiceDateTaken" ma:readOnly="true">
      <xsd:simpleType>
        <xsd:restriction base="dms:Text"/>
      </xsd:simpleType>
    </xsd:element>
    <xsd:element name="MediaServiceOCR" ma:index="25" nillable="true" ma:displayName="Extracted Text" ma:internalName="MediaServiceOCR" ma:readOnly="true">
      <xsd:simpleType>
        <xsd:restriction base="dms:Note">
          <xsd:maxLength value="255"/>
        </xsd:restriction>
      </xsd:simpleType>
    </xsd:element>
    <xsd:element name="MediaServiceGenerationTime" ma:index="26" nillable="true" ma:displayName="MediaServiceGenerationTime" ma:hidden="true" ma:internalName="MediaServiceGenerationTime" ma:readOnly="true">
      <xsd:simpleType>
        <xsd:restriction base="dms:Text"/>
      </xsd:simpleType>
    </xsd:element>
    <xsd:element name="MediaServiceEventHashCode" ma:index="27" nillable="true" ma:displayName="MediaServiceEventHashCode" ma:hidden="true" ma:internalName="MediaServiceEventHashCode" ma:readOnly="true">
      <xsd:simpleType>
        <xsd:restriction base="dms:Text"/>
      </xsd:simpleType>
    </xsd:element>
    <xsd:element name="MediaServiceObjectDetectorVersions" ma:index="3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14d9476-1669-4840-b5e3-83fa88b67008"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5fbfd760-f943-48dd-9caf-9049297f0e44}" ma:internalName="TaxCatchAll" ma:showField="CatchAllData" ma:web="414d9476-1669-4840-b5e3-83fa88b67008">
      <xsd:complexType>
        <xsd:complexContent>
          <xsd:extension base="dms:MultiChoiceLookup">
            <xsd:sequence>
              <xsd:element name="Value" type="dms:Lookup" maxOccurs="unbounded" minOccurs="0" nillable="true"/>
            </xsd:sequence>
          </xsd:extension>
        </xsd:complexContent>
      </xsd:complexType>
    </xsd:element>
    <xsd:element name="SharedWithUsers" ma:index="2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F7EF2B8-94B1-4F96-9FAA-5C3D98332E82}">
  <ds:schemaRefs>
    <ds:schemaRef ds:uri="http://schemas.microsoft.com/office/2006/metadata/properties"/>
    <ds:schemaRef ds:uri="http://schemas.microsoft.com/office/infopath/2007/PartnerControls"/>
    <ds:schemaRef ds:uri="http://schemas.microsoft.com/sharepoint/v3"/>
    <ds:schemaRef ds:uri="f5a892bb-fa50-4e91-b15d-d771e0def60c"/>
    <ds:schemaRef ds:uri="414d9476-1669-4840-b5e3-83fa88b67008"/>
    <ds:schemaRef ds:uri="470084ca-eda6-4491-8036-c93aecc8e9ee"/>
  </ds:schemaRefs>
</ds:datastoreItem>
</file>

<file path=customXml/itemProps2.xml><?xml version="1.0" encoding="utf-8"?>
<ds:datastoreItem xmlns:ds="http://schemas.openxmlformats.org/officeDocument/2006/customXml" ds:itemID="{0109F70F-97F7-4747-A550-EF1D7B8C4C95}">
  <ds:schemaRefs>
    <ds:schemaRef ds:uri="office.server.policy"/>
  </ds:schemaRefs>
</ds:datastoreItem>
</file>

<file path=customXml/itemProps3.xml><?xml version="1.0" encoding="utf-8"?>
<ds:datastoreItem xmlns:ds="http://schemas.openxmlformats.org/officeDocument/2006/customXml" ds:itemID="{00098C40-6332-47A9-AED1-F120660C1C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5a892bb-fa50-4e91-b15d-d771e0def60c"/>
    <ds:schemaRef ds:uri="470084ca-eda6-4491-8036-c93aecc8e9ee"/>
    <ds:schemaRef ds:uri="414d9476-1669-4840-b5e3-83fa88b6700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0DC1FE94-C8E1-4D2A-B762-DA825E28A89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59</TotalTime>
  <Words>521</Words>
  <Application>Microsoft Office PowerPoint</Application>
  <PresentationFormat>A4 Paper (210x297 mm)</PresentationFormat>
  <Paragraphs>45</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Symbol</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MTC Printed Case Study Template 2020</dc:title>
  <dc:creator>Matthew Fitzgerald</dc:creator>
  <cp:lastModifiedBy>Connor Fulton</cp:lastModifiedBy>
  <cp:revision>7</cp:revision>
  <dcterms:created xsi:type="dcterms:W3CDTF">2020-08-06T11:17:21Z</dcterms:created>
  <dcterms:modified xsi:type="dcterms:W3CDTF">2024-02-15T14:28:44Z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stSaved">
    <vt:filetime>2016-06-23T00:00:00Z</vt:filetime>
  </property>
  <property fmtid="{D5CDD505-2E9C-101B-9397-08002B2CF9AE}" pid="3" name="Created">
    <vt:filetime>2016-06-23T00:00:00Z</vt:filetime>
  </property>
  <property fmtid="{D5CDD505-2E9C-101B-9397-08002B2CF9AE}" pid="4" name="ContentTypeId">
    <vt:lpwstr>0x01010073E1EED581CFA54A8E01CFE57FD1C512</vt:lpwstr>
  </property>
  <property fmtid="{D5CDD505-2E9C-101B-9397-08002B2CF9AE}" pid="5" name="Creator">
    <vt:lpwstr>Adobe InDesign CC 2015 (Macintosh)</vt:lpwstr>
  </property>
  <property fmtid="{D5CDD505-2E9C-101B-9397-08002B2CF9AE}" pid="6" name="MediaServiceImageTags">
    <vt:lpwstr/>
  </property>
  <property fmtid="{D5CDD505-2E9C-101B-9397-08002B2CF9AE}" pid="7" name="Category">
    <vt:lpwstr>Category 1</vt:lpwstr>
  </property>
  <property fmtid="{D5CDD505-2E9C-101B-9397-08002B2CF9AE}" pid="8" name="xd_ProgID">
    <vt:lpwstr/>
  </property>
  <property fmtid="{D5CDD505-2E9C-101B-9397-08002B2CF9AE}" pid="9" name="DLCPolicyLabelLock">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DLCPolicyLabelValue">
    <vt:lpwstr/>
  </property>
  <property fmtid="{D5CDD505-2E9C-101B-9397-08002B2CF9AE}" pid="14" name="TriggerFlowInfo">
    <vt:lpwstr/>
  </property>
  <property fmtid="{D5CDD505-2E9C-101B-9397-08002B2CF9AE}" pid="15" name="Hidden">
    <vt:lpwstr/>
  </property>
  <property fmtid="{D5CDD505-2E9C-101B-9397-08002B2CF9AE}" pid="16" name="DLCPolicyLabelClientValue">
    <vt:lpwstr/>
  </property>
  <property fmtid="{D5CDD505-2E9C-101B-9397-08002B2CF9AE}" pid="17" name="URL">
    <vt:lpwstr/>
  </property>
  <property fmtid="{D5CDD505-2E9C-101B-9397-08002B2CF9AE}" pid="18" name="xd_Signature">
    <vt:bool>false</vt:bool>
  </property>
  <property fmtid="{D5CDD505-2E9C-101B-9397-08002B2CF9AE}" pid="19" name="MSIP_Label_dcc32827-0462-4e1d-a1f5-3bdfa0aaba34_Enabled">
    <vt:lpwstr>true</vt:lpwstr>
  </property>
  <property fmtid="{D5CDD505-2E9C-101B-9397-08002B2CF9AE}" pid="20" name="MSIP_Label_dcc32827-0462-4e1d-a1f5-3bdfa0aaba34_SetDate">
    <vt:lpwstr>2023-08-03T08:22:07Z</vt:lpwstr>
  </property>
  <property fmtid="{D5CDD505-2E9C-101B-9397-08002B2CF9AE}" pid="21" name="MSIP_Label_dcc32827-0462-4e1d-a1f5-3bdfa0aaba34_Method">
    <vt:lpwstr>Privileged</vt:lpwstr>
  </property>
  <property fmtid="{D5CDD505-2E9C-101B-9397-08002B2CF9AE}" pid="22" name="MSIP_Label_dcc32827-0462-4e1d-a1f5-3bdfa0aaba34_Name">
    <vt:lpwstr>Public</vt:lpwstr>
  </property>
  <property fmtid="{D5CDD505-2E9C-101B-9397-08002B2CF9AE}" pid="23" name="MSIP_Label_dcc32827-0462-4e1d-a1f5-3bdfa0aaba34_SiteId">
    <vt:lpwstr>78d71610-c4a1-4bef-9f10-0192e83ee6d8</vt:lpwstr>
  </property>
  <property fmtid="{D5CDD505-2E9C-101B-9397-08002B2CF9AE}" pid="24" name="MSIP_Label_dcc32827-0462-4e1d-a1f5-3bdfa0aaba34_ActionId">
    <vt:lpwstr>4a88678b-281c-4dda-9bc0-5e000f891642</vt:lpwstr>
  </property>
  <property fmtid="{D5CDD505-2E9C-101B-9397-08002B2CF9AE}" pid="25" name="MSIP_Label_dcc32827-0462-4e1d-a1f5-3bdfa0aaba34_ContentBits">
    <vt:lpwstr>0</vt:lpwstr>
  </property>
</Properties>
</file>