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7" r:id="rId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D1E8E9"/>
    <a:srgbClr val="23A5A6"/>
    <a:srgbClr val="318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35"/>
  </p:normalViewPr>
  <p:slideViewPr>
    <p:cSldViewPr snapToGrid="0" snapToObjects="1">
      <p:cViewPr>
        <p:scale>
          <a:sx n="125" d="100"/>
          <a:sy n="125" d="100"/>
        </p:scale>
        <p:origin x="39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e Glorieux" userId="934f53df-92b8-4de3-953f-d739f9b95c19" providerId="ADAL" clId="{755D38A0-E423-4B77-A2F2-C4F5017C7965}"/>
    <pc:docChg chg="undo redo custSel modSld">
      <pc:chgData name="Emile Glorieux" userId="934f53df-92b8-4de3-953f-d739f9b95c19" providerId="ADAL" clId="{755D38A0-E423-4B77-A2F2-C4F5017C7965}" dt="2024-02-21T09:52:26.241" v="119" actId="121"/>
      <pc:docMkLst>
        <pc:docMk/>
      </pc:docMkLst>
      <pc:sldChg chg="modSp mod">
        <pc:chgData name="Emile Glorieux" userId="934f53df-92b8-4de3-953f-d739f9b95c19" providerId="ADAL" clId="{755D38A0-E423-4B77-A2F2-C4F5017C7965}" dt="2024-02-14T09:44:49.511" v="84" actId="13926"/>
        <pc:sldMkLst>
          <pc:docMk/>
          <pc:sldMk cId="974663078" sldId="256"/>
        </pc:sldMkLst>
        <pc:spChg chg="mod">
          <ac:chgData name="Emile Glorieux" userId="934f53df-92b8-4de3-953f-d739f9b95c19" providerId="ADAL" clId="{755D38A0-E423-4B77-A2F2-C4F5017C7965}" dt="2024-02-14T09:44:49.511" v="84" actId="13926"/>
          <ac:spMkLst>
            <pc:docMk/>
            <pc:sldMk cId="974663078" sldId="256"/>
            <ac:spMk id="32" creationId="{39823E0A-0E24-8443-A5CD-D85969040B0C}"/>
          </ac:spMkLst>
        </pc:spChg>
        <pc:spChg chg="mod">
          <ac:chgData name="Emile Glorieux" userId="934f53df-92b8-4de3-953f-d739f9b95c19" providerId="ADAL" clId="{755D38A0-E423-4B77-A2F2-C4F5017C7965}" dt="2024-02-14T09:44:47.337" v="83" actId="13926"/>
          <ac:spMkLst>
            <pc:docMk/>
            <pc:sldMk cId="974663078" sldId="256"/>
            <ac:spMk id="34" creationId="{699D7EF6-6106-F440-9A2F-59FD6C6F2638}"/>
          </ac:spMkLst>
        </pc:spChg>
      </pc:sldChg>
      <pc:sldChg chg="modSp mod">
        <pc:chgData name="Emile Glorieux" userId="934f53df-92b8-4de3-953f-d739f9b95c19" providerId="ADAL" clId="{755D38A0-E423-4B77-A2F2-C4F5017C7965}" dt="2024-02-21T09:52:26.241" v="119" actId="121"/>
        <pc:sldMkLst>
          <pc:docMk/>
          <pc:sldMk cId="4018617316" sldId="257"/>
        </pc:sldMkLst>
        <pc:spChg chg="mod">
          <ac:chgData name="Emile Glorieux" userId="934f53df-92b8-4de3-953f-d739f9b95c19" providerId="ADAL" clId="{755D38A0-E423-4B77-A2F2-C4F5017C7965}" dt="2024-02-14T09:45:49.168" v="108" actId="1036"/>
          <ac:spMkLst>
            <pc:docMk/>
            <pc:sldMk cId="4018617316" sldId="257"/>
            <ac:spMk id="39" creationId="{15FDA0DF-9349-D64B-A4EC-4788190CF24D}"/>
          </ac:spMkLst>
        </pc:spChg>
        <pc:spChg chg="mod">
          <ac:chgData name="Emile Glorieux" userId="934f53df-92b8-4de3-953f-d739f9b95c19" providerId="ADAL" clId="{755D38A0-E423-4B77-A2F2-C4F5017C7965}" dt="2024-02-14T09:45:49.168" v="108" actId="1036"/>
          <ac:spMkLst>
            <pc:docMk/>
            <pc:sldMk cId="4018617316" sldId="257"/>
            <ac:spMk id="40" creationId="{3901B5AA-F5BE-D84D-8E2F-02C5FAF52EE8}"/>
          </ac:spMkLst>
        </pc:spChg>
        <pc:spChg chg="mod">
          <ac:chgData name="Emile Glorieux" userId="934f53df-92b8-4de3-953f-d739f9b95c19" providerId="ADAL" clId="{755D38A0-E423-4B77-A2F2-C4F5017C7965}" dt="2024-02-14T09:45:49.168" v="108" actId="1036"/>
          <ac:spMkLst>
            <pc:docMk/>
            <pc:sldMk cId="4018617316" sldId="257"/>
            <ac:spMk id="42" creationId="{F5944CEA-674E-D740-809E-097FD38AA25F}"/>
          </ac:spMkLst>
        </pc:spChg>
        <pc:spChg chg="mod">
          <ac:chgData name="Emile Glorieux" userId="934f53df-92b8-4de3-953f-d739f9b95c19" providerId="ADAL" clId="{755D38A0-E423-4B77-A2F2-C4F5017C7965}" dt="2024-02-14T09:45:54.757" v="115" actId="1035"/>
          <ac:spMkLst>
            <pc:docMk/>
            <pc:sldMk cId="4018617316" sldId="257"/>
            <ac:spMk id="49" creationId="{237012E4-44CD-F948-9947-4004BF8A21B0}"/>
          </ac:spMkLst>
        </pc:spChg>
        <pc:spChg chg="mod">
          <ac:chgData name="Emile Glorieux" userId="934f53df-92b8-4de3-953f-d739f9b95c19" providerId="ADAL" clId="{755D38A0-E423-4B77-A2F2-C4F5017C7965}" dt="2024-02-14T09:45:54.757" v="115" actId="1035"/>
          <ac:spMkLst>
            <pc:docMk/>
            <pc:sldMk cId="4018617316" sldId="257"/>
            <ac:spMk id="50" creationId="{824F4E65-EB47-AD4F-9A42-109AFA1C8B0D}"/>
          </ac:spMkLst>
        </pc:spChg>
        <pc:spChg chg="mod">
          <ac:chgData name="Emile Glorieux" userId="934f53df-92b8-4de3-953f-d739f9b95c19" providerId="ADAL" clId="{755D38A0-E423-4B77-A2F2-C4F5017C7965}" dt="2024-02-14T09:45:54.757" v="115" actId="1035"/>
          <ac:spMkLst>
            <pc:docMk/>
            <pc:sldMk cId="4018617316" sldId="257"/>
            <ac:spMk id="52" creationId="{243FC682-5A50-684A-BF9E-941A0B73F944}"/>
          </ac:spMkLst>
        </pc:spChg>
        <pc:spChg chg="mod">
          <ac:chgData name="Emile Glorieux" userId="934f53df-92b8-4de3-953f-d739f9b95c19" providerId="ADAL" clId="{755D38A0-E423-4B77-A2F2-C4F5017C7965}" dt="2024-02-14T09:45:54.757" v="115" actId="1035"/>
          <ac:spMkLst>
            <pc:docMk/>
            <pc:sldMk cId="4018617316" sldId="257"/>
            <ac:spMk id="53" creationId="{0C0F744F-A141-A148-A6BF-4AFF4719970B}"/>
          </ac:spMkLst>
        </pc:spChg>
        <pc:spChg chg="mod">
          <ac:chgData name="Emile Glorieux" userId="934f53df-92b8-4de3-953f-d739f9b95c19" providerId="ADAL" clId="{755D38A0-E423-4B77-A2F2-C4F5017C7965}" dt="2024-02-21T09:52:26.241" v="119" actId="121"/>
          <ac:spMkLst>
            <pc:docMk/>
            <pc:sldMk cId="4018617316" sldId="257"/>
            <ac:spMk id="56" creationId="{E9E1A095-7F8F-5842-8161-3E0B7AD41A24}"/>
          </ac:spMkLst>
        </pc:spChg>
        <pc:picChg chg="mod">
          <ac:chgData name="Emile Glorieux" userId="934f53df-92b8-4de3-953f-d739f9b95c19" providerId="ADAL" clId="{755D38A0-E423-4B77-A2F2-C4F5017C7965}" dt="2024-02-14T09:45:49.168" v="108" actId="1036"/>
          <ac:picMkLst>
            <pc:docMk/>
            <pc:sldMk cId="4018617316" sldId="257"/>
            <ac:picMk id="37" creationId="{E8C5497A-DC70-6948-88CB-71649303598B}"/>
          </ac:picMkLst>
        </pc:picChg>
        <pc:picChg chg="mod">
          <ac:chgData name="Emile Glorieux" userId="934f53df-92b8-4de3-953f-d739f9b95c19" providerId="ADAL" clId="{755D38A0-E423-4B77-A2F2-C4F5017C7965}" dt="2024-02-14T09:45:49.168" v="108" actId="1036"/>
          <ac:picMkLst>
            <pc:docMk/>
            <pc:sldMk cId="4018617316" sldId="257"/>
            <ac:picMk id="38" creationId="{E67132D9-A6DE-4849-91F5-A3B5B7FB9E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18126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7722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6861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28E3B-3119-E54C-8865-7FF3C05A60A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56319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E28E3B-3119-E54C-8865-7FF3C05A60A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418416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28E3B-3119-E54C-8865-7FF3C05A60A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8408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28E3B-3119-E54C-8865-7FF3C05A60A7}"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39615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28E3B-3119-E54C-8865-7FF3C05A60A7}"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246950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28E3B-3119-E54C-8865-7FF3C05A60A7}"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8157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64427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E28E3B-3119-E54C-8865-7FF3C05A60A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7295D-9653-2E47-8488-0617D5177052}" type="slidenum">
              <a:rPr lang="en-US" smtClean="0"/>
              <a:t>‹#›</a:t>
            </a:fld>
            <a:endParaRPr lang="en-US"/>
          </a:p>
        </p:txBody>
      </p:sp>
    </p:spTree>
    <p:extLst>
      <p:ext uri="{BB962C8B-B14F-4D97-AF65-F5344CB8AC3E}">
        <p14:creationId xmlns:p14="http://schemas.microsoft.com/office/powerpoint/2010/main" val="162053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E28E3B-3119-E54C-8865-7FF3C05A60A7}" type="datetimeFigureOut">
              <a:rPr lang="en-US" smtClean="0"/>
              <a:t>3/12/2024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C57295D-9653-2E47-8488-0617D5177052}" type="slidenum">
              <a:rPr lang="en-US" smtClean="0"/>
              <a:t>‹#›</a:t>
            </a:fld>
            <a:endParaRPr lang="en-US"/>
          </a:p>
        </p:txBody>
      </p:sp>
    </p:spTree>
    <p:extLst>
      <p:ext uri="{BB962C8B-B14F-4D97-AF65-F5344CB8AC3E}">
        <p14:creationId xmlns:p14="http://schemas.microsoft.com/office/powerpoint/2010/main" val="25740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8C3DC-7B44-0E4F-92B7-6ABFE4718B69}"/>
              </a:ext>
            </a:extLst>
          </p:cNvPr>
          <p:cNvSpPr/>
          <p:nvPr/>
        </p:nvSpPr>
        <p:spPr>
          <a:xfrm>
            <a:off x="-2060" y="0"/>
            <a:ext cx="6858000" cy="1614616"/>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8B2A6-E851-B042-9649-7CF1CB8E7C20}"/>
              </a:ext>
            </a:extLst>
          </p:cNvPr>
          <p:cNvSpPr/>
          <p:nvPr/>
        </p:nvSpPr>
        <p:spPr>
          <a:xfrm>
            <a:off x="0" y="4633486"/>
            <a:ext cx="6858000" cy="1133507"/>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D7D7BA-A48D-984B-96BB-80386953E7A4}"/>
              </a:ext>
            </a:extLst>
          </p:cNvPr>
          <p:cNvSpPr/>
          <p:nvPr/>
        </p:nvSpPr>
        <p:spPr>
          <a:xfrm>
            <a:off x="0" y="9555892"/>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DF8DCC7-7A7C-EE4D-9C5D-4301D5EA2431}"/>
              </a:ext>
            </a:extLst>
          </p:cNvPr>
          <p:cNvCxnSpPr/>
          <p:nvPr/>
        </p:nvCxnSpPr>
        <p:spPr>
          <a:xfrm>
            <a:off x="313038" y="749643"/>
            <a:ext cx="62278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7D43A5-E2BB-4B47-9D72-C4D7A1CC9D86}"/>
              </a:ext>
            </a:extLst>
          </p:cNvPr>
          <p:cNvCxnSpPr/>
          <p:nvPr/>
        </p:nvCxnSpPr>
        <p:spPr>
          <a:xfrm>
            <a:off x="1746422" y="280086"/>
            <a:ext cx="0" cy="2473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E0A08FD-FE15-4945-A622-97269D445023}"/>
              </a:ext>
            </a:extLst>
          </p:cNvPr>
          <p:cNvPicPr>
            <a:picLocks noChangeAspect="1"/>
          </p:cNvPicPr>
          <p:nvPr/>
        </p:nvPicPr>
        <p:blipFill>
          <a:blip r:embed="rId2"/>
          <a:stretch>
            <a:fillRect/>
          </a:stretch>
        </p:blipFill>
        <p:spPr>
          <a:xfrm>
            <a:off x="5829643" y="245798"/>
            <a:ext cx="711200" cy="304800"/>
          </a:xfrm>
          <a:prstGeom prst="rect">
            <a:avLst/>
          </a:prstGeom>
        </p:spPr>
      </p:pic>
      <p:sp>
        <p:nvSpPr>
          <p:cNvPr id="20" name="TextBox 19">
            <a:extLst>
              <a:ext uri="{FF2B5EF4-FFF2-40B4-BE49-F238E27FC236}">
                <a16:creationId xmlns:a16="http://schemas.microsoft.com/office/drawing/2014/main" id="{B6794DDF-0B56-9646-995F-9EFB0D05973F}"/>
              </a:ext>
            </a:extLst>
          </p:cNvPr>
          <p:cNvSpPr txBox="1"/>
          <p:nvPr/>
        </p:nvSpPr>
        <p:spPr>
          <a:xfrm>
            <a:off x="241662" y="200991"/>
            <a:ext cx="114300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Market Sector:</a:t>
            </a:r>
          </a:p>
        </p:txBody>
      </p:sp>
      <p:sp>
        <p:nvSpPr>
          <p:cNvPr id="21" name="TextBox 20">
            <a:extLst>
              <a:ext uri="{FF2B5EF4-FFF2-40B4-BE49-F238E27FC236}">
                <a16:creationId xmlns:a16="http://schemas.microsoft.com/office/drawing/2014/main" id="{0D60FCF8-4268-FF4D-9D25-0AAFCF4F0A71}"/>
              </a:ext>
            </a:extLst>
          </p:cNvPr>
          <p:cNvSpPr txBox="1"/>
          <p:nvPr/>
        </p:nvSpPr>
        <p:spPr>
          <a:xfrm>
            <a:off x="241662" y="370808"/>
            <a:ext cx="1405906" cy="230832"/>
          </a:xfrm>
          <a:prstGeom prst="rect">
            <a:avLst/>
          </a:prstGeom>
          <a:noFill/>
        </p:spPr>
        <p:txBody>
          <a:bodyPr wrap="square" rtlCol="0">
            <a:spAutoFit/>
          </a:bodyPr>
          <a:lstStyle/>
          <a:p>
            <a:r>
              <a:rPr lang="en-US" sz="900" b="1" dirty="0">
                <a:solidFill>
                  <a:schemeClr val="bg1"/>
                </a:solidFill>
                <a:latin typeface="Arial" panose="020B0604020202020204" pitchFamily="34" charset="0"/>
                <a:cs typeface="Arial" panose="020B0604020202020204" pitchFamily="34" charset="0"/>
              </a:rPr>
              <a:t>POWER &amp; ENERGY</a:t>
            </a:r>
          </a:p>
        </p:txBody>
      </p:sp>
      <p:sp>
        <p:nvSpPr>
          <p:cNvPr id="22" name="TextBox 21">
            <a:extLst>
              <a:ext uri="{FF2B5EF4-FFF2-40B4-BE49-F238E27FC236}">
                <a16:creationId xmlns:a16="http://schemas.microsoft.com/office/drawing/2014/main" id="{CB97E60D-4191-D04E-A3DF-C4CAB7B43EE4}"/>
              </a:ext>
            </a:extLst>
          </p:cNvPr>
          <p:cNvSpPr txBox="1"/>
          <p:nvPr/>
        </p:nvSpPr>
        <p:spPr>
          <a:xfrm>
            <a:off x="1907177" y="200991"/>
            <a:ext cx="123444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Technology Theme:</a:t>
            </a:r>
          </a:p>
        </p:txBody>
      </p:sp>
      <p:sp>
        <p:nvSpPr>
          <p:cNvPr id="23" name="TextBox 22">
            <a:extLst>
              <a:ext uri="{FF2B5EF4-FFF2-40B4-BE49-F238E27FC236}">
                <a16:creationId xmlns:a16="http://schemas.microsoft.com/office/drawing/2014/main" id="{63429652-38E2-0642-BD60-6BE9ACA3D218}"/>
              </a:ext>
            </a:extLst>
          </p:cNvPr>
          <p:cNvSpPr txBox="1"/>
          <p:nvPr/>
        </p:nvSpPr>
        <p:spPr>
          <a:xfrm>
            <a:off x="1907176" y="370808"/>
            <a:ext cx="3560705" cy="230832"/>
          </a:xfrm>
          <a:prstGeom prst="rect">
            <a:avLst/>
          </a:prstGeom>
          <a:noFill/>
        </p:spPr>
        <p:txBody>
          <a:bodyPr wrap="square" rtlCol="0">
            <a:spAutoFit/>
          </a:bodyPr>
          <a:lstStyle/>
          <a:p>
            <a:r>
              <a:rPr lang="en-US" sz="900" b="1" dirty="0">
                <a:solidFill>
                  <a:schemeClr val="bg1"/>
                </a:solidFill>
                <a:latin typeface="Arial" panose="020B0604020202020204" pitchFamily="34" charset="0"/>
                <a:cs typeface="Arial" panose="020B0604020202020204" pitchFamily="34" charset="0"/>
              </a:rPr>
              <a:t>DIGITAL ENGINEERING &amp; AUTOMATION</a:t>
            </a:r>
          </a:p>
        </p:txBody>
      </p:sp>
      <p:sp>
        <p:nvSpPr>
          <p:cNvPr id="24" name="TextBox 23">
            <a:extLst>
              <a:ext uri="{FF2B5EF4-FFF2-40B4-BE49-F238E27FC236}">
                <a16:creationId xmlns:a16="http://schemas.microsoft.com/office/drawing/2014/main" id="{48B2C9F0-E024-FF46-971F-5B0945E92C6A}"/>
              </a:ext>
            </a:extLst>
          </p:cNvPr>
          <p:cNvSpPr txBox="1"/>
          <p:nvPr/>
        </p:nvSpPr>
        <p:spPr>
          <a:xfrm>
            <a:off x="241662" y="919460"/>
            <a:ext cx="3911238"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FACTORY DESIGN &amp; DEVELOPMENT</a:t>
            </a:r>
          </a:p>
        </p:txBody>
      </p:sp>
      <p:sp>
        <p:nvSpPr>
          <p:cNvPr id="25" name="TextBox 24">
            <a:extLst>
              <a:ext uri="{FF2B5EF4-FFF2-40B4-BE49-F238E27FC236}">
                <a16:creationId xmlns:a16="http://schemas.microsoft.com/office/drawing/2014/main" id="{F7BF89AD-782E-FA48-B553-65379B6BBC42}"/>
              </a:ext>
            </a:extLst>
          </p:cNvPr>
          <p:cNvSpPr txBox="1"/>
          <p:nvPr/>
        </p:nvSpPr>
        <p:spPr>
          <a:xfrm>
            <a:off x="241662" y="1154591"/>
            <a:ext cx="4094118"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VIRTUAL DESIGN &amp; OPTIMISATION</a:t>
            </a:r>
          </a:p>
        </p:txBody>
      </p:sp>
      <p:sp>
        <p:nvSpPr>
          <p:cNvPr id="26" name="TextBox 25">
            <a:extLst>
              <a:ext uri="{FF2B5EF4-FFF2-40B4-BE49-F238E27FC236}">
                <a16:creationId xmlns:a16="http://schemas.microsoft.com/office/drawing/2014/main" id="{B43F968C-9A80-9D47-AD1B-7FE140DAC1A9}"/>
              </a:ext>
            </a:extLst>
          </p:cNvPr>
          <p:cNvSpPr txBox="1"/>
          <p:nvPr/>
        </p:nvSpPr>
        <p:spPr>
          <a:xfrm>
            <a:off x="241661" y="4800474"/>
            <a:ext cx="6163345" cy="307777"/>
          </a:xfrm>
          <a:prstGeom prst="rect">
            <a:avLst/>
          </a:prstGeom>
          <a:noFill/>
        </p:spPr>
        <p:txBody>
          <a:bodyPr wrap="square" rtlCol="0">
            <a:spAutoFit/>
          </a:bodyPr>
          <a:lstStyle/>
          <a:p>
            <a:r>
              <a:rPr lang="en-GB" sz="1400" b="1" dirty="0">
                <a:solidFill>
                  <a:srgbClr val="D1E8E9"/>
                </a:solidFill>
                <a:latin typeface="Arial" panose="020B0604020202020204" pitchFamily="34" charset="0"/>
                <a:cs typeface="Arial" panose="020B0604020202020204" pitchFamily="34" charset="0"/>
              </a:rPr>
              <a:t>HYDROGEN FUEL CELLS &amp; ELECTROLYSERS PRODUCTION</a:t>
            </a:r>
          </a:p>
        </p:txBody>
      </p:sp>
      <p:sp>
        <p:nvSpPr>
          <p:cNvPr id="27" name="TextBox 26">
            <a:extLst>
              <a:ext uri="{FF2B5EF4-FFF2-40B4-BE49-F238E27FC236}">
                <a16:creationId xmlns:a16="http://schemas.microsoft.com/office/drawing/2014/main" id="{B06EFAEF-45A4-FC42-B81C-C599C2A7418D}"/>
              </a:ext>
            </a:extLst>
          </p:cNvPr>
          <p:cNvSpPr txBox="1"/>
          <p:nvPr/>
        </p:nvSpPr>
        <p:spPr>
          <a:xfrm>
            <a:off x="241662" y="5052860"/>
            <a:ext cx="6405005" cy="523220"/>
          </a:xfrm>
          <a:prstGeom prst="rect">
            <a:avLst/>
          </a:prstGeom>
          <a:noFill/>
        </p:spPr>
        <p:txBody>
          <a:bodyPr wrap="square" rtlCol="0">
            <a:spAutoFit/>
          </a:bodyPr>
          <a:lstStyle/>
          <a:p>
            <a:r>
              <a:rPr lang="en-GB" sz="1400" dirty="0">
                <a:solidFill>
                  <a:srgbClr val="D1E8E9"/>
                </a:solidFill>
                <a:latin typeface="Arial" panose="020B0604020202020204" pitchFamily="34" charset="0"/>
                <a:cs typeface="Arial" panose="020B0604020202020204" pitchFamily="34" charset="0"/>
              </a:rPr>
              <a:t>Strategic collaboration between MTC and AMRC to design a reconfigurable factory for scalable production of both fuel cells and electrolysers. </a:t>
            </a:r>
          </a:p>
        </p:txBody>
      </p:sp>
      <p:sp>
        <p:nvSpPr>
          <p:cNvPr id="30" name="TextBox 29">
            <a:extLst>
              <a:ext uri="{FF2B5EF4-FFF2-40B4-BE49-F238E27FC236}">
                <a16:creationId xmlns:a16="http://schemas.microsoft.com/office/drawing/2014/main" id="{A0F78944-3D3C-4A43-AE6C-AF898F64D1B4}"/>
              </a:ext>
            </a:extLst>
          </p:cNvPr>
          <p:cNvSpPr txBox="1"/>
          <p:nvPr/>
        </p:nvSpPr>
        <p:spPr>
          <a:xfrm>
            <a:off x="241662" y="5813802"/>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CHALLENGE</a:t>
            </a:r>
          </a:p>
        </p:txBody>
      </p:sp>
      <p:sp>
        <p:nvSpPr>
          <p:cNvPr id="31" name="TextBox 30">
            <a:extLst>
              <a:ext uri="{FF2B5EF4-FFF2-40B4-BE49-F238E27FC236}">
                <a16:creationId xmlns:a16="http://schemas.microsoft.com/office/drawing/2014/main" id="{C6BF6D43-5A9C-FD4B-B50C-DBC4606B8A29}"/>
              </a:ext>
            </a:extLst>
          </p:cNvPr>
          <p:cNvSpPr txBox="1"/>
          <p:nvPr/>
        </p:nvSpPr>
        <p:spPr>
          <a:xfrm>
            <a:off x="3575956" y="5813802"/>
            <a:ext cx="2885803"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SOLUTIONS</a:t>
            </a:r>
          </a:p>
        </p:txBody>
      </p:sp>
      <p:sp>
        <p:nvSpPr>
          <p:cNvPr id="32" name="TextBox 31">
            <a:extLst>
              <a:ext uri="{FF2B5EF4-FFF2-40B4-BE49-F238E27FC236}">
                <a16:creationId xmlns:a16="http://schemas.microsoft.com/office/drawing/2014/main" id="{39823E0A-0E24-8443-A5CD-D85969040B0C}"/>
              </a:ext>
            </a:extLst>
          </p:cNvPr>
          <p:cNvSpPr txBox="1"/>
          <p:nvPr/>
        </p:nvSpPr>
        <p:spPr>
          <a:xfrm>
            <a:off x="224438" y="6122423"/>
            <a:ext cx="3269876" cy="3015121"/>
          </a:xfrm>
          <a:prstGeom prst="rect">
            <a:avLst/>
          </a:prstGeom>
          <a:noFill/>
        </p:spPr>
        <p:txBody>
          <a:bodyPr wrap="square" rtlCol="0">
            <a:spAutoFit/>
          </a:bodyPr>
          <a:lstStyle/>
          <a:p>
            <a:pPr>
              <a:lnSpc>
                <a:spcPts val="1250"/>
              </a:lnSpc>
              <a:spcAft>
                <a:spcPts val="700"/>
              </a:spcAft>
            </a:pPr>
            <a:r>
              <a:rPr lang="en-GB" sz="950" dirty="0">
                <a:solidFill>
                  <a:srgbClr val="404040"/>
                </a:solidFill>
                <a:latin typeface="Arial" panose="020B0604020202020204" pitchFamily="34" charset="0"/>
                <a:cs typeface="Arial" panose="020B0604020202020204" pitchFamily="34" charset="0"/>
              </a:rPr>
              <a:t>The hydrogen economy is experiencing a dynamic transformation, with a swift evolution in manufacturing processes for fuel cells and electrolysers, reflecting the ongoing advancements and innovations in this rapidly expanding industry.</a:t>
            </a:r>
          </a:p>
          <a:p>
            <a:pPr>
              <a:lnSpc>
                <a:spcPts val="1250"/>
              </a:lnSpc>
              <a:spcAft>
                <a:spcPts val="700"/>
              </a:spcAft>
            </a:pPr>
            <a:r>
              <a:rPr lang="en-GB" sz="950" dirty="0">
                <a:solidFill>
                  <a:srgbClr val="404040"/>
                </a:solidFill>
                <a:latin typeface="Arial" panose="020B0604020202020204" pitchFamily="34" charset="0"/>
                <a:cs typeface="Arial" panose="020B0604020202020204" pitchFamily="34" charset="0"/>
              </a:rPr>
              <a:t>Manufacturers are tasked with producing both fuel cell and electrolyser products to offer end-to-end green hydrogen systems to end-users.</a:t>
            </a:r>
          </a:p>
          <a:p>
            <a:pPr>
              <a:lnSpc>
                <a:spcPts val="1250"/>
              </a:lnSpc>
              <a:spcAft>
                <a:spcPts val="700"/>
              </a:spcAft>
            </a:pPr>
            <a:r>
              <a:rPr lang="en-GB" sz="950" dirty="0">
                <a:solidFill>
                  <a:srgbClr val="404040"/>
                </a:solidFill>
                <a:latin typeface="Arial" panose="020B0604020202020204" pitchFamily="34" charset="0"/>
                <a:cs typeface="Arial" panose="020B0604020202020204" pitchFamily="34" charset="0"/>
              </a:rPr>
              <a:t>The challenge is to design a factory system that exploits the commonalities between fuel cells and electrolysers and incorporates the required level of reconfigurability to meet varying annual demand for both fuel cells and electrolysers.</a:t>
            </a:r>
          </a:p>
          <a:p>
            <a:pPr>
              <a:lnSpc>
                <a:spcPts val="1250"/>
              </a:lnSpc>
              <a:spcAft>
                <a:spcPts val="700"/>
              </a:spcAft>
            </a:pPr>
            <a:r>
              <a:rPr lang="en-GB" sz="950" dirty="0">
                <a:solidFill>
                  <a:srgbClr val="404040"/>
                </a:solidFill>
                <a:latin typeface="Arial" panose="020B0604020202020204" pitchFamily="34" charset="0"/>
                <a:cs typeface="Arial" panose="020B0604020202020204" pitchFamily="34" charset="0"/>
              </a:rPr>
              <a:t>A secondary challenge is evaluating how digital manufacturing solutions’ capabilities can support the effectiveness of these reconfigurable factory systems. </a:t>
            </a:r>
          </a:p>
        </p:txBody>
      </p:sp>
      <p:sp>
        <p:nvSpPr>
          <p:cNvPr id="34" name="TextBox 33">
            <a:extLst>
              <a:ext uri="{FF2B5EF4-FFF2-40B4-BE49-F238E27FC236}">
                <a16:creationId xmlns:a16="http://schemas.microsoft.com/office/drawing/2014/main" id="{699D7EF6-6106-F440-9A2F-59FD6C6F2638}"/>
              </a:ext>
            </a:extLst>
          </p:cNvPr>
          <p:cNvSpPr txBox="1"/>
          <p:nvPr/>
        </p:nvSpPr>
        <p:spPr>
          <a:xfrm>
            <a:off x="3575956" y="6122423"/>
            <a:ext cx="3070711" cy="3220305"/>
          </a:xfrm>
          <a:prstGeom prst="rect">
            <a:avLst/>
          </a:prstGeom>
          <a:noFill/>
        </p:spPr>
        <p:txBody>
          <a:bodyPr wrap="square" rtlCol="0">
            <a:spAutoFit/>
          </a:bodyPr>
          <a:lstStyle/>
          <a:p>
            <a:pPr marL="171450" indent="-171450">
              <a:lnSpc>
                <a:spcPts val="1250"/>
              </a:lnSpc>
              <a:spcAft>
                <a:spcPts val="600"/>
              </a:spcAft>
              <a:buClr>
                <a:srgbClr val="23A5A6"/>
              </a:buClr>
              <a:buFont typeface="Wingdings" pitchFamily="2" charset="2"/>
              <a:buChar char="§"/>
            </a:pPr>
            <a:r>
              <a:rPr lang="en-GB" sz="950" dirty="0">
                <a:solidFill>
                  <a:srgbClr val="404040"/>
                </a:solidFill>
              </a:rPr>
              <a:t>Assessment of commonality amongst fuel cell and electrolyser assembly technologies to characterise the opportunities for reconfigurable factory systems</a:t>
            </a:r>
          </a:p>
          <a:p>
            <a:pPr marL="171450" indent="-171450">
              <a:lnSpc>
                <a:spcPts val="1250"/>
              </a:lnSpc>
              <a:spcAft>
                <a:spcPts val="600"/>
              </a:spcAft>
              <a:buClr>
                <a:srgbClr val="23A5A6"/>
              </a:buClr>
              <a:buFont typeface="Wingdings" pitchFamily="2" charset="2"/>
              <a:buChar char="§"/>
            </a:pPr>
            <a:r>
              <a:rPr lang="en-GB" sz="950" dirty="0">
                <a:solidFill>
                  <a:srgbClr val="404040"/>
                </a:solidFill>
              </a:rPr>
              <a:t>Design and simulation of automated cell stacking process using robotic</a:t>
            </a:r>
            <a:r>
              <a:rPr lang="en-GB" sz="950" strike="sngStrike" dirty="0">
                <a:solidFill>
                  <a:srgbClr val="404040"/>
                </a:solidFill>
              </a:rPr>
              <a:t>s</a:t>
            </a:r>
            <a:r>
              <a:rPr lang="en-GB" sz="950" dirty="0">
                <a:solidFill>
                  <a:srgbClr val="404040"/>
                </a:solidFill>
              </a:rPr>
              <a:t> solution to incorporate required flexibility</a:t>
            </a:r>
          </a:p>
          <a:p>
            <a:pPr marL="171450" indent="-171450">
              <a:lnSpc>
                <a:spcPts val="1250"/>
              </a:lnSpc>
              <a:spcAft>
                <a:spcPts val="600"/>
              </a:spcAft>
              <a:buClr>
                <a:srgbClr val="23A5A6"/>
              </a:buClr>
              <a:buFont typeface="Wingdings" pitchFamily="2" charset="2"/>
              <a:buChar char="§"/>
            </a:pPr>
            <a:r>
              <a:rPr lang="en-GB" sz="950" dirty="0">
                <a:solidFill>
                  <a:srgbClr val="404040"/>
                </a:solidFill>
              </a:rPr>
              <a:t>Modelling and virtual evaluation of a complete bi-product manufacturing factory system across scale-up scenarios, benchmarked against systems dedicated individually to fuel cells or electrolysers</a:t>
            </a:r>
          </a:p>
          <a:p>
            <a:pPr marL="171450" indent="-171450">
              <a:lnSpc>
                <a:spcPts val="1250"/>
              </a:lnSpc>
              <a:spcAft>
                <a:spcPts val="600"/>
              </a:spcAft>
              <a:buClr>
                <a:srgbClr val="23A5A6"/>
              </a:buClr>
              <a:buFont typeface="Wingdings" pitchFamily="2" charset="2"/>
              <a:buChar char="§"/>
            </a:pPr>
            <a:r>
              <a:rPr lang="en-GB" sz="950" dirty="0">
                <a:solidFill>
                  <a:srgbClr val="404040"/>
                </a:solidFill>
              </a:rPr>
              <a:t>Production system design optimisation to increase annual throughput and overall equipment effectiveness</a:t>
            </a:r>
          </a:p>
          <a:p>
            <a:pPr marL="171450" indent="-171450">
              <a:lnSpc>
                <a:spcPts val="1250"/>
              </a:lnSpc>
              <a:spcAft>
                <a:spcPts val="600"/>
              </a:spcAft>
              <a:buClr>
                <a:srgbClr val="23A5A6"/>
              </a:buClr>
              <a:buFont typeface="Wingdings" pitchFamily="2" charset="2"/>
              <a:buChar char="§"/>
            </a:pPr>
            <a:r>
              <a:rPr lang="en-GB" sz="950" dirty="0">
                <a:solidFill>
                  <a:srgbClr val="404040"/>
                </a:solidFill>
              </a:rPr>
              <a:t>Assessment of potential improvement from adopting an operational digital twin to adapt production plans and maintenance schedules</a:t>
            </a:r>
          </a:p>
        </p:txBody>
      </p:sp>
      <p:pic>
        <p:nvPicPr>
          <p:cNvPr id="3" name="Picture 2">
            <a:extLst>
              <a:ext uri="{FF2B5EF4-FFF2-40B4-BE49-F238E27FC236}">
                <a16:creationId xmlns:a16="http://schemas.microsoft.com/office/drawing/2014/main" id="{5F0E5189-E7AA-4F16-2D5E-325BD0E3E674}"/>
              </a:ext>
            </a:extLst>
          </p:cNvPr>
          <p:cNvPicPr>
            <a:picLocks noChangeAspect="1"/>
          </p:cNvPicPr>
          <p:nvPr/>
        </p:nvPicPr>
        <p:blipFill>
          <a:blip r:embed="rId3"/>
          <a:stretch>
            <a:fillRect/>
          </a:stretch>
        </p:blipFill>
        <p:spPr>
          <a:xfrm>
            <a:off x="0" y="1532954"/>
            <a:ext cx="6858000" cy="3107607"/>
          </a:xfrm>
          <a:prstGeom prst="rect">
            <a:avLst/>
          </a:prstGeom>
        </p:spPr>
      </p:pic>
      <p:pic>
        <p:nvPicPr>
          <p:cNvPr id="4" name="Picture 3" descr="A close up of a sign&#10;&#10;Description automatically generated">
            <a:extLst>
              <a:ext uri="{FF2B5EF4-FFF2-40B4-BE49-F238E27FC236}">
                <a16:creationId xmlns:a16="http://schemas.microsoft.com/office/drawing/2014/main" id="{08A499F5-2D91-DF34-3FC9-9BE920BED3E5}"/>
              </a:ext>
            </a:extLst>
          </p:cNvPr>
          <p:cNvPicPr>
            <a:picLocks noChangeAspect="1"/>
          </p:cNvPicPr>
          <p:nvPr/>
        </p:nvPicPr>
        <p:blipFill>
          <a:blip r:embed="rId4"/>
          <a:stretch>
            <a:fillRect/>
          </a:stretch>
        </p:blipFill>
        <p:spPr>
          <a:xfrm>
            <a:off x="4768588" y="971882"/>
            <a:ext cx="1715700" cy="315258"/>
          </a:xfrm>
          <a:prstGeom prst="rect">
            <a:avLst/>
          </a:prstGeom>
        </p:spPr>
      </p:pic>
      <p:pic>
        <p:nvPicPr>
          <p:cNvPr id="6" name="Picture 5" descr="A black and white logo&#10;&#10;Description automatically generated">
            <a:extLst>
              <a:ext uri="{FF2B5EF4-FFF2-40B4-BE49-F238E27FC236}">
                <a16:creationId xmlns:a16="http://schemas.microsoft.com/office/drawing/2014/main" id="{6DC074E9-72A2-DC6B-3094-D742E11741ED}"/>
              </a:ext>
            </a:extLst>
          </p:cNvPr>
          <p:cNvPicPr>
            <a:picLocks noChangeAspect="1"/>
          </p:cNvPicPr>
          <p:nvPr/>
        </p:nvPicPr>
        <p:blipFill>
          <a:blip r:embed="rId5"/>
          <a:stretch>
            <a:fillRect/>
          </a:stretch>
        </p:blipFill>
        <p:spPr>
          <a:xfrm>
            <a:off x="4673315" y="261662"/>
            <a:ext cx="955320" cy="304800"/>
          </a:xfrm>
          <a:prstGeom prst="rect">
            <a:avLst/>
          </a:prstGeom>
        </p:spPr>
      </p:pic>
    </p:spTree>
    <p:extLst>
      <p:ext uri="{BB962C8B-B14F-4D97-AF65-F5344CB8AC3E}">
        <p14:creationId xmlns:p14="http://schemas.microsoft.com/office/powerpoint/2010/main" val="9746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671C0C4-B7A3-C445-BD59-84481363880A}"/>
              </a:ext>
            </a:extLst>
          </p:cNvPr>
          <p:cNvSpPr/>
          <p:nvPr/>
        </p:nvSpPr>
        <p:spPr>
          <a:xfrm rot="10800000">
            <a:off x="0" y="0"/>
            <a:ext cx="6858000" cy="347815"/>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F5944CEA-674E-D740-809E-097FD38AA25F}"/>
              </a:ext>
            </a:extLst>
          </p:cNvPr>
          <p:cNvSpPr/>
          <p:nvPr/>
        </p:nvSpPr>
        <p:spPr>
          <a:xfrm rot="10800000">
            <a:off x="0" y="3480805"/>
            <a:ext cx="6858000" cy="1042264"/>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E8C5497A-DC70-6948-88CB-71649303598B}"/>
              </a:ext>
            </a:extLst>
          </p:cNvPr>
          <p:cNvPicPr>
            <a:picLocks noChangeAspect="1"/>
          </p:cNvPicPr>
          <p:nvPr/>
        </p:nvPicPr>
        <p:blipFill>
          <a:blip r:embed="rId2">
            <a:alphaModFix amt="75000"/>
          </a:blip>
          <a:stretch>
            <a:fillRect/>
          </a:stretch>
        </p:blipFill>
        <p:spPr>
          <a:xfrm>
            <a:off x="155251" y="3596785"/>
            <a:ext cx="482600" cy="355600"/>
          </a:xfrm>
          <a:prstGeom prst="rect">
            <a:avLst/>
          </a:prstGeom>
        </p:spPr>
      </p:pic>
      <p:pic>
        <p:nvPicPr>
          <p:cNvPr id="38" name="Picture 37">
            <a:extLst>
              <a:ext uri="{FF2B5EF4-FFF2-40B4-BE49-F238E27FC236}">
                <a16:creationId xmlns:a16="http://schemas.microsoft.com/office/drawing/2014/main" id="{E67132D9-A6DE-4849-91F5-A3B5B7FB9E5B}"/>
              </a:ext>
            </a:extLst>
          </p:cNvPr>
          <p:cNvPicPr>
            <a:picLocks noChangeAspect="1"/>
          </p:cNvPicPr>
          <p:nvPr/>
        </p:nvPicPr>
        <p:blipFill>
          <a:blip r:embed="rId3">
            <a:alphaModFix amt="75000"/>
          </a:blip>
          <a:stretch>
            <a:fillRect/>
          </a:stretch>
        </p:blipFill>
        <p:spPr>
          <a:xfrm>
            <a:off x="6405007" y="4281773"/>
            <a:ext cx="292100" cy="215900"/>
          </a:xfrm>
          <a:prstGeom prst="rect">
            <a:avLst/>
          </a:prstGeom>
        </p:spPr>
      </p:pic>
      <p:sp>
        <p:nvSpPr>
          <p:cNvPr id="39" name="TextBox 38">
            <a:extLst>
              <a:ext uri="{FF2B5EF4-FFF2-40B4-BE49-F238E27FC236}">
                <a16:creationId xmlns:a16="http://schemas.microsoft.com/office/drawing/2014/main" id="{15FDA0DF-9349-D64B-A4EC-4788190CF24D}"/>
              </a:ext>
            </a:extLst>
          </p:cNvPr>
          <p:cNvSpPr txBox="1"/>
          <p:nvPr/>
        </p:nvSpPr>
        <p:spPr>
          <a:xfrm>
            <a:off x="637852" y="3630136"/>
            <a:ext cx="5498998" cy="646331"/>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This strategic collaboration between MTC and AMRC showcases how the HVMC centres guide UK manufacturing to meet the future demands for a net-zero hydrogen economy.</a:t>
            </a:r>
          </a:p>
        </p:txBody>
      </p:sp>
      <p:sp>
        <p:nvSpPr>
          <p:cNvPr id="40" name="TextBox 39">
            <a:extLst>
              <a:ext uri="{FF2B5EF4-FFF2-40B4-BE49-F238E27FC236}">
                <a16:creationId xmlns:a16="http://schemas.microsoft.com/office/drawing/2014/main" id="{3901B5AA-F5BE-D84D-8E2F-02C5FAF52EE8}"/>
              </a:ext>
            </a:extLst>
          </p:cNvPr>
          <p:cNvSpPr txBox="1"/>
          <p:nvPr/>
        </p:nvSpPr>
        <p:spPr>
          <a:xfrm>
            <a:off x="599751" y="4231501"/>
            <a:ext cx="5767155" cy="230832"/>
          </a:xfrm>
          <a:prstGeom prst="rect">
            <a:avLst/>
          </a:prstGeom>
          <a:noFill/>
        </p:spPr>
        <p:txBody>
          <a:bodyPr wrap="square" rtlCol="0">
            <a:spAutoFit/>
          </a:bodyPr>
          <a:lstStyle/>
          <a:p>
            <a:pPr algn="r"/>
            <a:r>
              <a:rPr lang="en-GB" sz="900" b="1" dirty="0">
                <a:solidFill>
                  <a:schemeClr val="bg1"/>
                </a:solidFill>
                <a:latin typeface="Arial" panose="020B0604020202020204" pitchFamily="34" charset="0"/>
                <a:cs typeface="Arial" panose="020B0604020202020204" pitchFamily="34" charset="0"/>
              </a:rPr>
              <a:t>Cameron Blackwell – MTC’s Hydrogen Technical Lead </a:t>
            </a:r>
          </a:p>
        </p:txBody>
      </p:sp>
      <p:sp>
        <p:nvSpPr>
          <p:cNvPr id="43" name="Rectangle 42">
            <a:extLst>
              <a:ext uri="{FF2B5EF4-FFF2-40B4-BE49-F238E27FC236}">
                <a16:creationId xmlns:a16="http://schemas.microsoft.com/office/drawing/2014/main" id="{AFB0907D-FA1D-0746-ADC2-BC65F82CAD07}"/>
              </a:ext>
            </a:extLst>
          </p:cNvPr>
          <p:cNvSpPr/>
          <p:nvPr/>
        </p:nvSpPr>
        <p:spPr>
          <a:xfrm rot="10800000">
            <a:off x="0" y="8785781"/>
            <a:ext cx="6858000" cy="1120219"/>
          </a:xfrm>
          <a:prstGeom prst="rect">
            <a:avLst/>
          </a:prstGeom>
          <a:gradFill>
            <a:gsLst>
              <a:gs pos="0">
                <a:srgbClr val="318390"/>
              </a:gs>
              <a:gs pos="100000">
                <a:srgbClr val="23A5A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319F9731-304F-FF4D-A28D-49519486C768}"/>
              </a:ext>
            </a:extLst>
          </p:cNvPr>
          <p:cNvPicPr>
            <a:picLocks noChangeAspect="1"/>
          </p:cNvPicPr>
          <p:nvPr/>
        </p:nvPicPr>
        <p:blipFill>
          <a:blip r:embed="rId4"/>
          <a:stretch>
            <a:fillRect/>
          </a:stretch>
        </p:blipFill>
        <p:spPr>
          <a:xfrm>
            <a:off x="5649357" y="9022492"/>
            <a:ext cx="901700" cy="609600"/>
          </a:xfrm>
          <a:prstGeom prst="rect">
            <a:avLst/>
          </a:prstGeom>
        </p:spPr>
      </p:pic>
      <p:cxnSp>
        <p:nvCxnSpPr>
          <p:cNvPr id="44" name="Straight Connector 43">
            <a:extLst>
              <a:ext uri="{FF2B5EF4-FFF2-40B4-BE49-F238E27FC236}">
                <a16:creationId xmlns:a16="http://schemas.microsoft.com/office/drawing/2014/main" id="{0CEF4479-5504-4A47-A552-CBFCE4AEF79F}"/>
              </a:ext>
            </a:extLst>
          </p:cNvPr>
          <p:cNvCxnSpPr>
            <a:cxnSpLocks/>
          </p:cNvCxnSpPr>
          <p:nvPr/>
        </p:nvCxnSpPr>
        <p:spPr>
          <a:xfrm>
            <a:off x="2283749" y="9209988"/>
            <a:ext cx="0" cy="3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1A7C95D-7CE1-3A43-BDDA-F1404323D200}"/>
              </a:ext>
            </a:extLst>
          </p:cNvPr>
          <p:cNvSpPr txBox="1"/>
          <p:nvPr/>
        </p:nvSpPr>
        <p:spPr>
          <a:xfrm>
            <a:off x="241661" y="9153302"/>
            <a:ext cx="1926503" cy="461665"/>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Manufacturing Technology Centre,</a:t>
            </a:r>
          </a:p>
          <a:p>
            <a:r>
              <a:rPr lang="en-GB" sz="800" dirty="0">
                <a:solidFill>
                  <a:schemeClr val="bg1"/>
                </a:solidFill>
                <a:latin typeface="Arial" panose="020B0604020202020204" pitchFamily="34" charset="0"/>
                <a:cs typeface="Arial" panose="020B0604020202020204" pitchFamily="34" charset="0"/>
              </a:rPr>
              <a:t>Pilot Way, Ansty Park,</a:t>
            </a:r>
          </a:p>
          <a:p>
            <a:r>
              <a:rPr lang="en-GB" sz="800" dirty="0">
                <a:solidFill>
                  <a:schemeClr val="bg1"/>
                </a:solidFill>
                <a:latin typeface="Arial" panose="020B0604020202020204" pitchFamily="34" charset="0"/>
                <a:cs typeface="Arial" panose="020B0604020202020204" pitchFamily="34" charset="0"/>
              </a:rPr>
              <a:t>Coventry, CV7 9JU</a:t>
            </a:r>
          </a:p>
        </p:txBody>
      </p:sp>
      <p:sp>
        <p:nvSpPr>
          <p:cNvPr id="46" name="TextBox 45">
            <a:extLst>
              <a:ext uri="{FF2B5EF4-FFF2-40B4-BE49-F238E27FC236}">
                <a16:creationId xmlns:a16="http://schemas.microsoft.com/office/drawing/2014/main" id="{5F3C54CB-A98B-9B49-A00F-CE5FD2E353EA}"/>
              </a:ext>
            </a:extLst>
          </p:cNvPr>
          <p:cNvSpPr txBox="1"/>
          <p:nvPr/>
        </p:nvSpPr>
        <p:spPr>
          <a:xfrm>
            <a:off x="2520468" y="9153302"/>
            <a:ext cx="1926503" cy="338554"/>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Tel: +44 (0)2476 701 600</a:t>
            </a:r>
          </a:p>
          <a:p>
            <a:r>
              <a:rPr lang="en-GB" sz="800" dirty="0">
                <a:solidFill>
                  <a:schemeClr val="bg1"/>
                </a:solidFill>
                <a:latin typeface="Arial" panose="020B0604020202020204" pitchFamily="34" charset="0"/>
                <a:cs typeface="Arial" panose="020B0604020202020204" pitchFamily="34" charset="0"/>
              </a:rPr>
              <a:t>www.the-mtc.org</a:t>
            </a:r>
          </a:p>
        </p:txBody>
      </p:sp>
      <p:cxnSp>
        <p:nvCxnSpPr>
          <p:cNvPr id="47" name="Straight Connector 46">
            <a:extLst>
              <a:ext uri="{FF2B5EF4-FFF2-40B4-BE49-F238E27FC236}">
                <a16:creationId xmlns:a16="http://schemas.microsoft.com/office/drawing/2014/main" id="{A9BB99A5-BA9C-6E44-B23F-536A4BBA58D0}"/>
              </a:ext>
            </a:extLst>
          </p:cNvPr>
          <p:cNvCxnSpPr>
            <a:cxnSpLocks/>
          </p:cNvCxnSpPr>
          <p:nvPr/>
        </p:nvCxnSpPr>
        <p:spPr>
          <a:xfrm>
            <a:off x="2282413" y="4604728"/>
            <a:ext cx="2462" cy="1008445"/>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19C27F-4FE4-DB4F-AEF6-8445880243E2}"/>
              </a:ext>
            </a:extLst>
          </p:cNvPr>
          <p:cNvCxnSpPr>
            <a:cxnSpLocks/>
          </p:cNvCxnSpPr>
          <p:nvPr/>
        </p:nvCxnSpPr>
        <p:spPr>
          <a:xfrm>
            <a:off x="4573126" y="4604728"/>
            <a:ext cx="2462" cy="1008445"/>
          </a:xfrm>
          <a:prstGeom prst="line">
            <a:avLst/>
          </a:prstGeom>
          <a:ln w="12700">
            <a:solidFill>
              <a:srgbClr val="23A5A6"/>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7012E4-44CD-F948-9947-4004BF8A21B0}"/>
              </a:ext>
            </a:extLst>
          </p:cNvPr>
          <p:cNvSpPr txBox="1"/>
          <p:nvPr/>
        </p:nvSpPr>
        <p:spPr>
          <a:xfrm>
            <a:off x="241662" y="384310"/>
            <a:ext cx="1737362"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THE OUTCOME</a:t>
            </a:r>
          </a:p>
        </p:txBody>
      </p:sp>
      <p:sp>
        <p:nvSpPr>
          <p:cNvPr id="50" name="TextBox 49">
            <a:extLst>
              <a:ext uri="{FF2B5EF4-FFF2-40B4-BE49-F238E27FC236}">
                <a16:creationId xmlns:a16="http://schemas.microsoft.com/office/drawing/2014/main" id="{824F4E65-EB47-AD4F-9A42-109AFA1C8B0D}"/>
              </a:ext>
            </a:extLst>
          </p:cNvPr>
          <p:cNvSpPr txBox="1"/>
          <p:nvPr/>
        </p:nvSpPr>
        <p:spPr>
          <a:xfrm>
            <a:off x="3575956" y="384310"/>
            <a:ext cx="2711721" cy="307777"/>
          </a:xfrm>
          <a:prstGeom prst="rect">
            <a:avLst/>
          </a:prstGeom>
          <a:noFill/>
        </p:spPr>
        <p:txBody>
          <a:bodyPr wrap="square" rtlCol="0">
            <a:spAutoFit/>
          </a:bodyPr>
          <a:lstStyle/>
          <a:p>
            <a:r>
              <a:rPr lang="en-GB" sz="1400" b="1" dirty="0">
                <a:solidFill>
                  <a:srgbClr val="23A5A6"/>
                </a:solidFill>
                <a:latin typeface="Arial" panose="020B0604020202020204" pitchFamily="34" charset="0"/>
                <a:cs typeface="Arial" panose="020B0604020202020204" pitchFamily="34" charset="0"/>
              </a:rPr>
              <a:t>BENEFITS TO THE CLIENT</a:t>
            </a:r>
          </a:p>
        </p:txBody>
      </p:sp>
      <p:sp>
        <p:nvSpPr>
          <p:cNvPr id="52" name="TextBox 51">
            <a:extLst>
              <a:ext uri="{FF2B5EF4-FFF2-40B4-BE49-F238E27FC236}">
                <a16:creationId xmlns:a16="http://schemas.microsoft.com/office/drawing/2014/main" id="{243FC682-5A50-684A-BF9E-941A0B73F944}"/>
              </a:ext>
            </a:extLst>
          </p:cNvPr>
          <p:cNvSpPr txBox="1"/>
          <p:nvPr/>
        </p:nvSpPr>
        <p:spPr>
          <a:xfrm>
            <a:off x="3575956" y="702260"/>
            <a:ext cx="3070711" cy="2386744"/>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Cost savings through utilising common resources and components for fuel cell and electrolyser production</a:t>
            </a:r>
          </a:p>
          <a:p>
            <a:pPr marL="172800" indent="-172800">
              <a:lnSpc>
                <a:spcPts val="1250"/>
              </a:lnSpc>
              <a:spcAft>
                <a:spcPts val="600"/>
              </a:spcAft>
              <a:buClr>
                <a:srgbClr val="23A5A6"/>
              </a:buClr>
              <a:buFont typeface="Wingdings" pitchFamily="2" charset="2"/>
              <a:buChar char="§"/>
            </a:pPr>
            <a:r>
              <a:rPr lang="en-GB" sz="950" dirty="0">
                <a:solidFill>
                  <a:srgbClr val="404040"/>
                </a:solidFill>
              </a:rPr>
              <a:t>Robust robot system design for assembly process automation</a:t>
            </a:r>
          </a:p>
          <a:p>
            <a:pPr marL="172800" indent="-172800">
              <a:lnSpc>
                <a:spcPts val="1250"/>
              </a:lnSpc>
              <a:spcAft>
                <a:spcPts val="600"/>
              </a:spcAft>
              <a:buClr>
                <a:srgbClr val="23A5A6"/>
              </a:buClr>
              <a:buFont typeface="Wingdings" pitchFamily="2" charset="2"/>
              <a:buChar char="§"/>
            </a:pPr>
            <a:r>
              <a:rPr lang="en-GB" sz="950" dirty="0">
                <a:solidFill>
                  <a:srgbClr val="404040"/>
                </a:solidFill>
              </a:rPr>
              <a:t>Risk reduction for implemented reconfigure factory systems for flexible production of both fuel cell and electrolyser products</a:t>
            </a:r>
          </a:p>
          <a:p>
            <a:pPr marL="172800" indent="-172800">
              <a:lnSpc>
                <a:spcPts val="1250"/>
              </a:lnSpc>
              <a:spcAft>
                <a:spcPts val="600"/>
              </a:spcAft>
              <a:buClr>
                <a:srgbClr val="23A5A6"/>
              </a:buClr>
              <a:buFont typeface="Wingdings" pitchFamily="2" charset="2"/>
              <a:buChar char="§"/>
            </a:pPr>
            <a:r>
              <a:rPr lang="en-GB" sz="950" dirty="0">
                <a:solidFill>
                  <a:srgbClr val="404040"/>
                </a:solidFill>
              </a:rPr>
              <a:t>Future cost avoidance through virtual analyses and design optimisation </a:t>
            </a:r>
          </a:p>
          <a:p>
            <a:pPr marL="172800" indent="-172800">
              <a:lnSpc>
                <a:spcPts val="1250"/>
              </a:lnSpc>
              <a:spcAft>
                <a:spcPts val="600"/>
              </a:spcAft>
              <a:buClr>
                <a:srgbClr val="23A5A6"/>
              </a:buClr>
              <a:buFont typeface="Wingdings" pitchFamily="2" charset="2"/>
              <a:buChar char="§"/>
            </a:pPr>
            <a:r>
              <a:rPr lang="en-GB" sz="950" dirty="0">
                <a:solidFill>
                  <a:srgbClr val="404040"/>
                </a:solidFill>
              </a:rPr>
              <a:t>Business case justification and quantification for adopting digital manufacturing solutions</a:t>
            </a:r>
          </a:p>
        </p:txBody>
      </p:sp>
      <p:sp>
        <p:nvSpPr>
          <p:cNvPr id="53" name="TextBox 52">
            <a:extLst>
              <a:ext uri="{FF2B5EF4-FFF2-40B4-BE49-F238E27FC236}">
                <a16:creationId xmlns:a16="http://schemas.microsoft.com/office/drawing/2014/main" id="{0C0F744F-A141-A148-A6BF-4AFF4719970B}"/>
              </a:ext>
            </a:extLst>
          </p:cNvPr>
          <p:cNvSpPr txBox="1"/>
          <p:nvPr/>
        </p:nvSpPr>
        <p:spPr>
          <a:xfrm>
            <a:off x="209916" y="618328"/>
            <a:ext cx="3070711" cy="2797112"/>
          </a:xfrm>
          <a:prstGeom prst="rect">
            <a:avLst/>
          </a:prstGeom>
          <a:noFill/>
        </p:spPr>
        <p:txBody>
          <a:bodyPr wrap="square" rtlCol="0">
            <a:spAutoFit/>
          </a:bodyPr>
          <a:lstStyle/>
          <a:p>
            <a:pPr marL="172800" indent="-172800">
              <a:lnSpc>
                <a:spcPts val="1250"/>
              </a:lnSpc>
              <a:spcAft>
                <a:spcPts val="600"/>
              </a:spcAft>
              <a:buClr>
                <a:srgbClr val="23A5A6"/>
              </a:buClr>
              <a:buFont typeface="Wingdings" pitchFamily="2" charset="2"/>
              <a:buChar char="§"/>
            </a:pPr>
            <a:r>
              <a:rPr lang="en-GB" sz="950" dirty="0">
                <a:solidFill>
                  <a:srgbClr val="404040"/>
                </a:solidFill>
              </a:rPr>
              <a:t>Commonality assessment report, identifying common components, processes, and operations between electrolysers and fuel cells production systems</a:t>
            </a:r>
          </a:p>
          <a:p>
            <a:pPr marL="172800" indent="-172800">
              <a:lnSpc>
                <a:spcPts val="1250"/>
              </a:lnSpc>
              <a:spcAft>
                <a:spcPts val="600"/>
              </a:spcAft>
              <a:buClr>
                <a:srgbClr val="23A5A6"/>
              </a:buClr>
              <a:buFont typeface="Wingdings" pitchFamily="2" charset="2"/>
              <a:buChar char="§"/>
            </a:pPr>
            <a:r>
              <a:rPr lang="en-GB" sz="950" dirty="0">
                <a:solidFill>
                  <a:srgbClr val="404040"/>
                </a:solidFill>
              </a:rPr>
              <a:t>Three conceptual designs for automated cell stacking robot systems</a:t>
            </a:r>
          </a:p>
          <a:p>
            <a:pPr marL="172800" indent="-172800">
              <a:lnSpc>
                <a:spcPts val="1250"/>
              </a:lnSpc>
              <a:spcAft>
                <a:spcPts val="600"/>
              </a:spcAft>
              <a:buClr>
                <a:srgbClr val="23A5A6"/>
              </a:buClr>
              <a:buFont typeface="Wingdings" pitchFamily="2" charset="2"/>
              <a:buChar char="§"/>
            </a:pPr>
            <a:r>
              <a:rPr lang="en-GB" sz="950" dirty="0">
                <a:solidFill>
                  <a:srgbClr val="404040"/>
                </a:solidFill>
              </a:rPr>
              <a:t>Visualisation of reconfigurable and dedicated bi-product factory</a:t>
            </a:r>
          </a:p>
          <a:p>
            <a:pPr marL="172800" indent="-172800">
              <a:lnSpc>
                <a:spcPts val="1250"/>
              </a:lnSpc>
              <a:buClr>
                <a:srgbClr val="23A5A6"/>
              </a:buClr>
              <a:buFont typeface="Wingdings" pitchFamily="2" charset="2"/>
              <a:buChar char="§"/>
            </a:pPr>
            <a:r>
              <a:rPr lang="en-GB" sz="950" dirty="0">
                <a:solidFill>
                  <a:srgbClr val="404040"/>
                </a:solidFill>
              </a:rPr>
              <a:t>Production capacity comparison:</a:t>
            </a:r>
          </a:p>
          <a:p>
            <a:pPr marL="630000" lvl="1" indent="-172800">
              <a:lnSpc>
                <a:spcPts val="1250"/>
              </a:lnSpc>
              <a:buClr>
                <a:srgbClr val="23A5A6"/>
              </a:buClr>
              <a:buFont typeface="Wingdings" pitchFamily="2" charset="2"/>
              <a:buChar char="§"/>
            </a:pPr>
            <a:r>
              <a:rPr lang="en-GB" sz="950" dirty="0">
                <a:solidFill>
                  <a:srgbClr val="404040"/>
                </a:solidFill>
              </a:rPr>
              <a:t>reconfigurable versus dedicated factory</a:t>
            </a:r>
          </a:p>
          <a:p>
            <a:pPr marL="630000" lvl="1" indent="-172800">
              <a:lnSpc>
                <a:spcPts val="1250"/>
              </a:lnSpc>
              <a:spcAft>
                <a:spcPts val="600"/>
              </a:spcAft>
              <a:buClr>
                <a:srgbClr val="23A5A6"/>
              </a:buClr>
              <a:buFont typeface="Wingdings" pitchFamily="2" charset="2"/>
              <a:buChar char="§"/>
            </a:pPr>
            <a:r>
              <a:rPr lang="en-GB" sz="950" dirty="0">
                <a:solidFill>
                  <a:srgbClr val="404040"/>
                </a:solidFill>
              </a:rPr>
              <a:t>three cell stacking robot systems</a:t>
            </a:r>
          </a:p>
          <a:p>
            <a:pPr marL="172800" indent="-172800">
              <a:lnSpc>
                <a:spcPts val="1250"/>
              </a:lnSpc>
              <a:spcAft>
                <a:spcPts val="600"/>
              </a:spcAft>
              <a:buClr>
                <a:srgbClr val="23A5A6"/>
              </a:buClr>
              <a:buFont typeface="Wingdings" pitchFamily="2" charset="2"/>
              <a:buChar char="§"/>
            </a:pPr>
            <a:r>
              <a:rPr lang="en-GB" sz="950" dirty="0">
                <a:solidFill>
                  <a:srgbClr val="404040"/>
                </a:solidFill>
              </a:rPr>
              <a:t>Optimised production system design</a:t>
            </a:r>
          </a:p>
          <a:p>
            <a:pPr marL="172800" indent="-172800">
              <a:lnSpc>
                <a:spcPts val="1250"/>
              </a:lnSpc>
              <a:spcAft>
                <a:spcPts val="600"/>
              </a:spcAft>
              <a:buClr>
                <a:srgbClr val="23A5A6"/>
              </a:buClr>
              <a:buFont typeface="Wingdings" pitchFamily="2" charset="2"/>
              <a:buChar char="§"/>
            </a:pPr>
            <a:r>
              <a:rPr lang="en-GB" sz="950" dirty="0">
                <a:solidFill>
                  <a:srgbClr val="404040"/>
                </a:solidFill>
              </a:rPr>
              <a:t>Quantified benefits and impact from operational digital twin for adaptive scheduling and planning</a:t>
            </a:r>
          </a:p>
        </p:txBody>
      </p:sp>
      <p:sp>
        <p:nvSpPr>
          <p:cNvPr id="60" name="TextBox 59">
            <a:extLst>
              <a:ext uri="{FF2B5EF4-FFF2-40B4-BE49-F238E27FC236}">
                <a16:creationId xmlns:a16="http://schemas.microsoft.com/office/drawing/2014/main" id="{B8B42615-B4F1-CC43-8BC4-989F90567DBA}"/>
              </a:ext>
            </a:extLst>
          </p:cNvPr>
          <p:cNvSpPr txBox="1"/>
          <p:nvPr/>
        </p:nvSpPr>
        <p:spPr>
          <a:xfrm>
            <a:off x="147091" y="5211518"/>
            <a:ext cx="1926503" cy="338554"/>
          </a:xfrm>
          <a:prstGeom prst="rect">
            <a:avLst/>
          </a:prstGeom>
          <a:noFill/>
        </p:spPr>
        <p:txBody>
          <a:bodyPr wrap="square" rtlCol="0">
            <a:spAutoFit/>
          </a:bodyPr>
          <a:lstStyle/>
          <a:p>
            <a:pPr algn="ctr"/>
            <a:r>
              <a:rPr lang="en-GB" sz="800" i="1" dirty="0">
                <a:solidFill>
                  <a:srgbClr val="23A5A6"/>
                </a:solidFill>
                <a:latin typeface="Arial" panose="020B0604020202020204" pitchFamily="34" charset="0"/>
                <a:cs typeface="Arial" panose="020B0604020202020204" pitchFamily="34" charset="0"/>
              </a:rPr>
              <a:t>production capacity with </a:t>
            </a:r>
          </a:p>
          <a:p>
            <a:pPr algn="ctr"/>
            <a:r>
              <a:rPr lang="en-GB" sz="800" i="1" dirty="0">
                <a:solidFill>
                  <a:srgbClr val="23A5A6"/>
                </a:solidFill>
                <a:latin typeface="Arial" panose="020B0604020202020204" pitchFamily="34" charset="0"/>
                <a:cs typeface="Arial" panose="020B0604020202020204" pitchFamily="34" charset="0"/>
              </a:rPr>
              <a:t>multi-robot cell stacker</a:t>
            </a:r>
          </a:p>
        </p:txBody>
      </p:sp>
      <p:sp>
        <p:nvSpPr>
          <p:cNvPr id="61" name="TextBox 60">
            <a:extLst>
              <a:ext uri="{FF2B5EF4-FFF2-40B4-BE49-F238E27FC236}">
                <a16:creationId xmlns:a16="http://schemas.microsoft.com/office/drawing/2014/main" id="{85D50661-CA3B-CC46-8089-1083211067C7}"/>
              </a:ext>
            </a:extLst>
          </p:cNvPr>
          <p:cNvSpPr txBox="1"/>
          <p:nvPr/>
        </p:nvSpPr>
        <p:spPr>
          <a:xfrm>
            <a:off x="2181846" y="5205951"/>
            <a:ext cx="2236610" cy="338554"/>
          </a:xfrm>
          <a:prstGeom prst="rect">
            <a:avLst/>
          </a:prstGeom>
          <a:noFill/>
        </p:spPr>
        <p:txBody>
          <a:bodyPr wrap="square" rtlCol="0">
            <a:spAutoFit/>
          </a:bodyPr>
          <a:lstStyle/>
          <a:p>
            <a:pPr algn="ctr"/>
            <a:r>
              <a:rPr lang="en-GB" sz="800" i="1" dirty="0">
                <a:solidFill>
                  <a:srgbClr val="23A5A6"/>
                </a:solidFill>
                <a:latin typeface="Arial" panose="020B0604020202020204" pitchFamily="34" charset="0"/>
                <a:cs typeface="Arial" panose="020B0604020202020204" pitchFamily="34" charset="0"/>
              </a:rPr>
              <a:t>production capacity with </a:t>
            </a:r>
          </a:p>
          <a:p>
            <a:pPr algn="ctr"/>
            <a:r>
              <a:rPr lang="en-GB" sz="800" i="1" dirty="0">
                <a:solidFill>
                  <a:srgbClr val="23A5A6"/>
                </a:solidFill>
                <a:latin typeface="Arial" panose="020B0604020202020204" pitchFamily="34" charset="0"/>
                <a:cs typeface="Arial" panose="020B0604020202020204" pitchFamily="34" charset="0"/>
              </a:rPr>
              <a:t>optimised system design</a:t>
            </a:r>
          </a:p>
        </p:txBody>
      </p:sp>
      <p:sp>
        <p:nvSpPr>
          <p:cNvPr id="62" name="TextBox 61">
            <a:extLst>
              <a:ext uri="{FF2B5EF4-FFF2-40B4-BE49-F238E27FC236}">
                <a16:creationId xmlns:a16="http://schemas.microsoft.com/office/drawing/2014/main" id="{4A90DE63-AD09-324F-9DA0-8E72F2B8E55E}"/>
              </a:ext>
            </a:extLst>
          </p:cNvPr>
          <p:cNvSpPr txBox="1"/>
          <p:nvPr/>
        </p:nvSpPr>
        <p:spPr>
          <a:xfrm>
            <a:off x="4646329" y="5200587"/>
            <a:ext cx="2192540" cy="338554"/>
          </a:xfrm>
          <a:prstGeom prst="rect">
            <a:avLst/>
          </a:prstGeom>
          <a:noFill/>
        </p:spPr>
        <p:txBody>
          <a:bodyPr wrap="square" rtlCol="0">
            <a:spAutoFit/>
          </a:bodyPr>
          <a:lstStyle/>
          <a:p>
            <a:pPr algn="ctr"/>
            <a:r>
              <a:rPr lang="en-GB" sz="800" i="1" dirty="0">
                <a:solidFill>
                  <a:srgbClr val="23A5A6"/>
                </a:solidFill>
                <a:latin typeface="Arial" panose="020B0604020202020204" pitchFamily="34" charset="0"/>
                <a:cs typeface="Arial" panose="020B0604020202020204" pitchFamily="34" charset="0"/>
              </a:rPr>
              <a:t>production capacity with</a:t>
            </a:r>
          </a:p>
          <a:p>
            <a:pPr algn="ctr"/>
            <a:r>
              <a:rPr lang="en-GB" sz="800" i="1" dirty="0">
                <a:solidFill>
                  <a:srgbClr val="23A5A6"/>
                </a:solidFill>
                <a:latin typeface="Arial" panose="020B0604020202020204" pitchFamily="34" charset="0"/>
                <a:cs typeface="Arial" panose="020B0604020202020204" pitchFamily="34" charset="0"/>
              </a:rPr>
              <a:t>adaptive scheduling digital twin</a:t>
            </a:r>
          </a:p>
        </p:txBody>
      </p:sp>
      <p:grpSp>
        <p:nvGrpSpPr>
          <p:cNvPr id="9" name="Group 8">
            <a:extLst>
              <a:ext uri="{FF2B5EF4-FFF2-40B4-BE49-F238E27FC236}">
                <a16:creationId xmlns:a16="http://schemas.microsoft.com/office/drawing/2014/main" id="{5029E776-862F-9AD5-2B8C-13ED1A7214B0}"/>
              </a:ext>
            </a:extLst>
          </p:cNvPr>
          <p:cNvGrpSpPr/>
          <p:nvPr/>
        </p:nvGrpSpPr>
        <p:grpSpPr>
          <a:xfrm>
            <a:off x="498458" y="4617124"/>
            <a:ext cx="1332143" cy="707886"/>
            <a:chOff x="637851" y="4654702"/>
            <a:chExt cx="1332143" cy="707886"/>
          </a:xfrm>
        </p:grpSpPr>
        <p:sp>
          <p:nvSpPr>
            <p:cNvPr id="56" name="TextBox 55">
              <a:extLst>
                <a:ext uri="{FF2B5EF4-FFF2-40B4-BE49-F238E27FC236}">
                  <a16:creationId xmlns:a16="http://schemas.microsoft.com/office/drawing/2014/main" id="{E9E1A095-7F8F-5842-8161-3E0B7AD41A24}"/>
                </a:ext>
              </a:extLst>
            </p:cNvPr>
            <p:cNvSpPr txBox="1"/>
            <p:nvPr/>
          </p:nvSpPr>
          <p:spPr>
            <a:xfrm>
              <a:off x="745994" y="4654702"/>
              <a:ext cx="1224000" cy="707886"/>
            </a:xfrm>
            <a:prstGeom prst="rect">
              <a:avLst/>
            </a:prstGeom>
            <a:noFill/>
          </p:spPr>
          <p:txBody>
            <a:bodyPr wrap="square" rtlCol="0">
              <a:spAutoFit/>
            </a:bodyPr>
            <a:lstStyle/>
            <a:p>
              <a:pPr algn="r"/>
              <a:r>
                <a:rPr lang="en-GB" sz="4000" dirty="0">
                  <a:solidFill>
                    <a:srgbClr val="23A5A6"/>
                  </a:solidFill>
                  <a:latin typeface="Arial" panose="020B0604020202020204" pitchFamily="34" charset="0"/>
                  <a:cs typeface="Arial" panose="020B0604020202020204" pitchFamily="34" charset="0"/>
                </a:rPr>
                <a:t>7%</a:t>
              </a:r>
            </a:p>
          </p:txBody>
        </p:sp>
        <p:cxnSp>
          <p:nvCxnSpPr>
            <p:cNvPr id="63" name="Straight Arrow Connector 62">
              <a:extLst>
                <a:ext uri="{FF2B5EF4-FFF2-40B4-BE49-F238E27FC236}">
                  <a16:creationId xmlns:a16="http://schemas.microsoft.com/office/drawing/2014/main" id="{D9F0EF27-604B-A644-920E-636370648410}"/>
                </a:ext>
              </a:extLst>
            </p:cNvPr>
            <p:cNvCxnSpPr>
              <a:cxnSpLocks/>
            </p:cNvCxnSpPr>
            <p:nvPr/>
          </p:nvCxnSpPr>
          <p:spPr>
            <a:xfrm flipV="1">
              <a:off x="637851" y="4780046"/>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ABBFCAC-6D22-CDFB-3BF5-063610D74DD8}"/>
              </a:ext>
            </a:extLst>
          </p:cNvPr>
          <p:cNvGrpSpPr/>
          <p:nvPr/>
        </p:nvGrpSpPr>
        <p:grpSpPr>
          <a:xfrm>
            <a:off x="5003582" y="4617124"/>
            <a:ext cx="1355960" cy="707886"/>
            <a:chOff x="5142975" y="4654702"/>
            <a:chExt cx="1355960" cy="707886"/>
          </a:xfrm>
        </p:grpSpPr>
        <p:sp>
          <p:nvSpPr>
            <p:cNvPr id="58" name="TextBox 57">
              <a:extLst>
                <a:ext uri="{FF2B5EF4-FFF2-40B4-BE49-F238E27FC236}">
                  <a16:creationId xmlns:a16="http://schemas.microsoft.com/office/drawing/2014/main" id="{6B19F472-1550-9A4A-B405-EA901CE22AD1}"/>
                </a:ext>
              </a:extLst>
            </p:cNvPr>
            <p:cNvSpPr txBox="1"/>
            <p:nvPr/>
          </p:nvSpPr>
          <p:spPr>
            <a:xfrm>
              <a:off x="5274935" y="4654702"/>
              <a:ext cx="1224000"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12%</a:t>
              </a:r>
            </a:p>
          </p:txBody>
        </p:sp>
        <p:cxnSp>
          <p:nvCxnSpPr>
            <p:cNvPr id="7" name="Straight Arrow Connector 6">
              <a:extLst>
                <a:ext uri="{FF2B5EF4-FFF2-40B4-BE49-F238E27FC236}">
                  <a16:creationId xmlns:a16="http://schemas.microsoft.com/office/drawing/2014/main" id="{CF0A2179-E5D7-329A-C9BE-C97A29BEF089}"/>
                </a:ext>
              </a:extLst>
            </p:cNvPr>
            <p:cNvCxnSpPr>
              <a:cxnSpLocks/>
            </p:cNvCxnSpPr>
            <p:nvPr/>
          </p:nvCxnSpPr>
          <p:spPr>
            <a:xfrm flipV="1">
              <a:off x="5142975" y="4780046"/>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7336F7C3-E393-177D-2462-7B7CAF0EC7FC}"/>
              </a:ext>
            </a:extLst>
          </p:cNvPr>
          <p:cNvGrpSpPr/>
          <p:nvPr/>
        </p:nvGrpSpPr>
        <p:grpSpPr>
          <a:xfrm>
            <a:off x="2620454" y="4617124"/>
            <a:ext cx="1406289" cy="707886"/>
            <a:chOff x="2759847" y="4654702"/>
            <a:chExt cx="1406289" cy="707886"/>
          </a:xfrm>
        </p:grpSpPr>
        <p:sp>
          <p:nvSpPr>
            <p:cNvPr id="57" name="TextBox 56">
              <a:extLst>
                <a:ext uri="{FF2B5EF4-FFF2-40B4-BE49-F238E27FC236}">
                  <a16:creationId xmlns:a16="http://schemas.microsoft.com/office/drawing/2014/main" id="{1383DC12-76F1-CF4B-A9C0-80415A7A2AC3}"/>
                </a:ext>
              </a:extLst>
            </p:cNvPr>
            <p:cNvSpPr txBox="1"/>
            <p:nvPr/>
          </p:nvSpPr>
          <p:spPr>
            <a:xfrm>
              <a:off x="2942136" y="4654702"/>
              <a:ext cx="1224000" cy="707886"/>
            </a:xfrm>
            <a:prstGeom prst="rect">
              <a:avLst/>
            </a:prstGeom>
            <a:noFill/>
          </p:spPr>
          <p:txBody>
            <a:bodyPr wrap="square" rtlCol="0">
              <a:spAutoFit/>
            </a:bodyPr>
            <a:lstStyle/>
            <a:p>
              <a:r>
                <a:rPr lang="en-GB" sz="4000" dirty="0">
                  <a:solidFill>
                    <a:srgbClr val="23A5A6"/>
                  </a:solidFill>
                  <a:latin typeface="Arial" panose="020B0604020202020204" pitchFamily="34" charset="0"/>
                  <a:cs typeface="Arial" panose="020B0604020202020204" pitchFamily="34" charset="0"/>
                </a:rPr>
                <a:t>21%</a:t>
              </a:r>
            </a:p>
          </p:txBody>
        </p:sp>
        <p:cxnSp>
          <p:nvCxnSpPr>
            <p:cNvPr id="8" name="Straight Arrow Connector 7">
              <a:extLst>
                <a:ext uri="{FF2B5EF4-FFF2-40B4-BE49-F238E27FC236}">
                  <a16:creationId xmlns:a16="http://schemas.microsoft.com/office/drawing/2014/main" id="{A60A326C-07E3-F625-D9C0-58E59798334E}"/>
                </a:ext>
              </a:extLst>
            </p:cNvPr>
            <p:cNvCxnSpPr>
              <a:cxnSpLocks/>
            </p:cNvCxnSpPr>
            <p:nvPr/>
          </p:nvCxnSpPr>
          <p:spPr>
            <a:xfrm flipV="1">
              <a:off x="2759847" y="4780046"/>
              <a:ext cx="0" cy="457199"/>
            </a:xfrm>
            <a:prstGeom prst="straightConnector1">
              <a:avLst/>
            </a:prstGeom>
            <a:ln w="50800">
              <a:solidFill>
                <a:srgbClr val="23A5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810CFB2-5ABE-A87F-3D54-A038D4A0CFA3}"/>
              </a:ext>
            </a:extLst>
          </p:cNvPr>
          <p:cNvGrpSpPr/>
          <p:nvPr/>
        </p:nvGrpSpPr>
        <p:grpSpPr>
          <a:xfrm>
            <a:off x="133797" y="7452848"/>
            <a:ext cx="6590404" cy="1210836"/>
            <a:chOff x="-1" y="7291605"/>
            <a:chExt cx="6858001" cy="1260000"/>
          </a:xfrm>
          <a:effectLst>
            <a:outerShdw blurRad="63500" sx="102000" sy="102000" algn="ctr" rotWithShape="0">
              <a:prstClr val="black">
                <a:alpha val="40000"/>
              </a:prstClr>
            </a:outerShdw>
          </a:effectLst>
        </p:grpSpPr>
        <p:pic>
          <p:nvPicPr>
            <p:cNvPr id="15" name="Picture 14" descr="A computer generated image of a factory&#10;&#10;Description automatically generated">
              <a:extLst>
                <a:ext uri="{FF2B5EF4-FFF2-40B4-BE49-F238E27FC236}">
                  <a16:creationId xmlns:a16="http://schemas.microsoft.com/office/drawing/2014/main" id="{136EC93C-CEA7-C01D-AB74-BF020D8B41EA}"/>
                </a:ext>
              </a:extLst>
            </p:cNvPr>
            <p:cNvPicPr>
              <a:picLocks noChangeAspect="1"/>
            </p:cNvPicPr>
            <p:nvPr/>
          </p:nvPicPr>
          <p:blipFill>
            <a:blip r:embed="rId5"/>
            <a:stretch>
              <a:fillRect/>
            </a:stretch>
          </p:blipFill>
          <p:spPr>
            <a:xfrm>
              <a:off x="-1" y="7291605"/>
              <a:ext cx="2288638" cy="1260000"/>
            </a:xfrm>
            <a:prstGeom prst="rect">
              <a:avLst/>
            </a:prstGeom>
            <a:ln>
              <a:solidFill>
                <a:srgbClr val="404040"/>
              </a:solidFill>
            </a:ln>
            <a:effectLst/>
          </p:spPr>
        </p:pic>
        <p:pic>
          <p:nvPicPr>
            <p:cNvPr id="17" name="Picture 16" descr="A robot working on conveyor belts&#10;&#10;Description automatically generated">
              <a:extLst>
                <a:ext uri="{FF2B5EF4-FFF2-40B4-BE49-F238E27FC236}">
                  <a16:creationId xmlns:a16="http://schemas.microsoft.com/office/drawing/2014/main" id="{9C6F3113-04EA-F042-2C5A-D6388AE2AD6E}"/>
                </a:ext>
              </a:extLst>
            </p:cNvPr>
            <p:cNvPicPr>
              <a:picLocks noChangeAspect="1"/>
            </p:cNvPicPr>
            <p:nvPr/>
          </p:nvPicPr>
          <p:blipFill rotWithShape="1">
            <a:blip r:embed="rId6"/>
            <a:srcRect t="1" b="1480"/>
            <a:stretch/>
          </p:blipFill>
          <p:spPr>
            <a:xfrm>
              <a:off x="4608156" y="7291605"/>
              <a:ext cx="2249844" cy="1260000"/>
            </a:xfrm>
            <a:prstGeom prst="rect">
              <a:avLst/>
            </a:prstGeom>
            <a:ln>
              <a:solidFill>
                <a:srgbClr val="404040"/>
              </a:solidFill>
            </a:ln>
            <a:effectLst/>
          </p:spPr>
        </p:pic>
        <p:pic>
          <p:nvPicPr>
            <p:cNvPr id="18" name="Picture 17" descr="A person standing in a factory&#10;&#10;Description automatically generated">
              <a:extLst>
                <a:ext uri="{FF2B5EF4-FFF2-40B4-BE49-F238E27FC236}">
                  <a16:creationId xmlns:a16="http://schemas.microsoft.com/office/drawing/2014/main" id="{C6FF44DF-3EC0-0E05-2452-E353E46FCE6F}"/>
                </a:ext>
              </a:extLst>
            </p:cNvPr>
            <p:cNvPicPr>
              <a:picLocks noChangeAspect="1"/>
            </p:cNvPicPr>
            <p:nvPr/>
          </p:nvPicPr>
          <p:blipFill>
            <a:blip r:embed="rId7"/>
            <a:stretch>
              <a:fillRect/>
            </a:stretch>
          </p:blipFill>
          <p:spPr>
            <a:xfrm>
              <a:off x="2135105" y="7291605"/>
              <a:ext cx="2626583" cy="1260000"/>
            </a:xfrm>
            <a:prstGeom prst="rect">
              <a:avLst/>
            </a:prstGeom>
            <a:ln>
              <a:solidFill>
                <a:srgbClr val="404040"/>
              </a:solidFill>
            </a:ln>
            <a:effectLst/>
          </p:spPr>
        </p:pic>
      </p:grpSp>
      <p:grpSp>
        <p:nvGrpSpPr>
          <p:cNvPr id="26" name="Group 25">
            <a:extLst>
              <a:ext uri="{FF2B5EF4-FFF2-40B4-BE49-F238E27FC236}">
                <a16:creationId xmlns:a16="http://schemas.microsoft.com/office/drawing/2014/main" id="{C1469CE0-DA82-6DB3-65E9-A3BD68F328D8}"/>
              </a:ext>
            </a:extLst>
          </p:cNvPr>
          <p:cNvGrpSpPr/>
          <p:nvPr/>
        </p:nvGrpSpPr>
        <p:grpSpPr>
          <a:xfrm>
            <a:off x="592440" y="5824382"/>
            <a:ext cx="5673120" cy="1440827"/>
            <a:chOff x="483462" y="5824382"/>
            <a:chExt cx="5673120" cy="1440827"/>
          </a:xfrm>
        </p:grpSpPr>
        <p:pic>
          <p:nvPicPr>
            <p:cNvPr id="24" name="Picture 23">
              <a:extLst>
                <a:ext uri="{FF2B5EF4-FFF2-40B4-BE49-F238E27FC236}">
                  <a16:creationId xmlns:a16="http://schemas.microsoft.com/office/drawing/2014/main" id="{4152408B-7F04-115B-697D-F3A6C57D541A}"/>
                </a:ext>
              </a:extLst>
            </p:cNvPr>
            <p:cNvPicPr>
              <a:picLocks noChangeAspect="1"/>
            </p:cNvPicPr>
            <p:nvPr/>
          </p:nvPicPr>
          <p:blipFill rotWithShape="1">
            <a:blip r:embed="rId8"/>
            <a:srcRect l="2233" t="4171" r="1396" b="4107"/>
            <a:stretch/>
          </p:blipFill>
          <p:spPr>
            <a:xfrm>
              <a:off x="3387351" y="5824382"/>
              <a:ext cx="2769231" cy="1440000"/>
            </a:xfrm>
            <a:prstGeom prst="rect">
              <a:avLst/>
            </a:prstGeom>
            <a:ln>
              <a:solidFill>
                <a:srgbClr val="1E4950"/>
              </a:solidFill>
            </a:ln>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2403D516-E389-0AAF-AC3B-17910B48211F}"/>
                </a:ext>
              </a:extLst>
            </p:cNvPr>
            <p:cNvPicPr>
              <a:picLocks noChangeAspect="1"/>
            </p:cNvPicPr>
            <p:nvPr/>
          </p:nvPicPr>
          <p:blipFill rotWithShape="1">
            <a:blip r:embed="rId9"/>
            <a:srcRect l="1919" t="4171" r="2128" b="4107"/>
            <a:stretch/>
          </p:blipFill>
          <p:spPr>
            <a:xfrm>
              <a:off x="483462" y="5825209"/>
              <a:ext cx="2769231" cy="1440000"/>
            </a:xfrm>
            <a:prstGeom prst="rect">
              <a:avLst/>
            </a:prstGeom>
            <a:ln>
              <a:solidFill>
                <a:srgbClr val="1E4950"/>
              </a:solidFill>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018617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Label" staticId="0x01010073E1EED581CFA54A8E01CFE57FD1C512|801092262" UniqueId="20d5c7d9-f22c-4ae2-b2a1-f9d5a488f578">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literal">Version </segment>
          <segment type="metadata">_UIVersionString</segment>
        </label>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rocess_x0020_Owner xmlns="f5a892bb-fa50-4e91-b15d-d771e0def60c">
      <UserInfo>
        <DisplayName>Richard Watkins</DisplayName>
        <AccountId>48</AccountId>
        <AccountType/>
      </UserInfo>
    </Process_x0020_Owner>
    <MCDocumentCategory xmlns="f5a892bb-fa50-4e91-b15d-d771e0def60c">Category 1</MCDocumentCategory>
    <Function xmlns="f5a892bb-fa50-4e91-b15d-d771e0def60c">Marketing</Function>
    <Department xmlns="f5a892bb-fa50-4e91-b15d-d771e0def60c">Marketing</Department>
    <Document_x0020_Type xmlns="f5a892bb-fa50-4e91-b15d-d771e0def60c" xsi:nil="true"/>
    <TaxCatchAll xmlns="414d9476-1669-4840-b5e3-83fa88b67008" xsi:nil="true"/>
    <_dlc_DocIdPersistId xmlns="f5a892bb-fa50-4e91-b15d-d771e0def60c" xsi:nil="true"/>
    <_dlc_DocId xmlns="f5a892bb-fa50-4e91-b15d-d771e0def60c" xsi:nil="true"/>
    <_dlc_DocIdUrl xmlns="f5a892bb-fa50-4e91-b15d-d771e0def60c">
      <Url xsi:nil="true"/>
      <Description xsi:nil="true"/>
    </_dlc_DocIdUrl>
    <lcf76f155ced4ddcb4097134ff3c332f xmlns="470084ca-eda6-4491-8036-c93aecc8e9ee">
      <Terms xmlns="http://schemas.microsoft.com/office/infopath/2007/PartnerControls"/>
    </lcf76f155ced4ddcb4097134ff3c332f>
    <DLCPolicyLabelLock xmlns="f5a892bb-fa50-4e91-b15d-d771e0def60c" xsi:nil="true"/>
    <DLCPolicyLabelClientValue xmlns="f5a892bb-fa50-4e91-b15d-d771e0def60c" xsi:nil="true"/>
    <DLCPolicyLabelValue xmlns="f5a892bb-fa50-4e91-b15d-d771e0def60c">Version 2.0</DLCPolicyLabelValue>
    <SharedWithUsers xmlns="414d9476-1669-4840-b5e3-83fa88b67008">
      <UserInfo>
        <DisplayName>Mike Scull</DisplayName>
        <AccountId>631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3E1EED581CFA54A8E01CFE57FD1C512" ma:contentTypeVersion="32" ma:contentTypeDescription="Create a new document." ma:contentTypeScope="" ma:versionID="b8abaf51d43f989de20692adb68b47f1">
  <xsd:schema xmlns:xsd="http://www.w3.org/2001/XMLSchema" xmlns:xs="http://www.w3.org/2001/XMLSchema" xmlns:p="http://schemas.microsoft.com/office/2006/metadata/properties" xmlns:ns1="http://schemas.microsoft.com/sharepoint/v3" xmlns:ns2="f5a892bb-fa50-4e91-b15d-d771e0def60c" xmlns:ns3="470084ca-eda6-4491-8036-c93aecc8e9ee" xmlns:ns4="414d9476-1669-4840-b5e3-83fa88b67008" targetNamespace="http://schemas.microsoft.com/office/2006/metadata/properties" ma:root="true" ma:fieldsID="a215c0870868d01a44edc5b1681697c7" ns1:_="" ns2:_="" ns3:_="" ns4:_="">
    <xsd:import namespace="http://schemas.microsoft.com/sharepoint/v3"/>
    <xsd:import namespace="f5a892bb-fa50-4e91-b15d-d771e0def60c"/>
    <xsd:import namespace="470084ca-eda6-4491-8036-c93aecc8e9ee"/>
    <xsd:import namespace="414d9476-1669-4840-b5e3-83fa88b67008"/>
    <xsd:element name="properties">
      <xsd:complexType>
        <xsd:sequence>
          <xsd:element name="documentManagement">
            <xsd:complexType>
              <xsd:all>
                <xsd:element ref="ns2:_dlc_DocId" minOccurs="0"/>
                <xsd:element ref="ns2:_dlc_DocIdUrl" minOccurs="0"/>
                <xsd:element ref="ns2:_dlc_DocIdPersistId" minOccurs="0"/>
                <xsd:element ref="ns2:Function"/>
                <xsd:element ref="ns2:MCDocumentCategory" minOccurs="0"/>
                <xsd:element ref="ns2:Department"/>
                <xsd:element ref="ns2:Process_x0020_Owner"/>
                <xsd:element ref="ns2:Document_x0020_Type" minOccurs="0"/>
                <xsd:element ref="ns1:_ip_UnifiedCompliancePolicyProperties" minOccurs="0"/>
                <xsd:element ref="ns1:_ip_UnifiedCompliancePolicyUIAction" minOccurs="0"/>
                <xsd:element ref="ns3:MediaServiceMetadata" minOccurs="0"/>
                <xsd:element ref="ns3:MediaServiceFastMetadata" minOccurs="0"/>
                <xsd:element ref="ns3:MediaServiceSearchPropertie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ObjectDetectorVersions" minOccurs="0"/>
                <xsd:element ref="ns1:_dlc_Exempt" minOccurs="0"/>
                <xsd:element ref="ns2:DLCPolicyLabelValue" minOccurs="0"/>
                <xsd:element ref="ns2:DLCPolicyLabelClientValue" minOccurs="0"/>
                <xsd:element ref="ns2: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element name="_dlc_Exempt" ma:index="32"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a892bb-fa50-4e91-b15d-d771e0def60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Function" ma:index="11" ma:displayName="Function" ma:format="Dropdown" ma:internalName="Function">
      <xsd:simpleType>
        <xsd:restriction base="dms:Choice">
          <xsd:enumeration value="Academic Engagement"/>
          <xsd:enumeration value="Additive Manufacturing"/>
          <xsd:enumeration value="ADS"/>
          <xsd:enumeration value="Advanced Tooling &amp; Fixturing"/>
          <xsd:enumeration value="APS"/>
          <xsd:enumeration value="Apprenticeships"/>
          <xsd:enumeration value="Best Practice Library"/>
          <xsd:enumeration value="CNC"/>
          <xsd:enumeration value="EHS"/>
          <xsd:enumeration value="Electronics"/>
          <xsd:enumeration value="Engineering Drawing Control"/>
          <xsd:enumeration value="Estates"/>
          <xsd:enumeration value="Events"/>
          <xsd:enumeration value="Exec"/>
          <xsd:enumeration value="Facilities"/>
          <xsd:enumeration value="Finance"/>
          <xsd:enumeration value="HR Absence Management"/>
          <xsd:enumeration value="HR Benefits"/>
          <xsd:enumeration value="HR Company Policy"/>
          <xsd:enumeration value="HR Graduates"/>
          <xsd:enumeration value="HR Recruitment"/>
          <xsd:enumeration value="HR Performance, Training &amp; Development"/>
          <xsd:enumeration value="HR &quot;About Us&quot;"/>
          <xsd:enumeration value="Ind Partnership Mgmt"/>
          <xsd:enumeration value="Intelligent Automation"/>
          <xsd:enumeration value="IT"/>
          <xsd:enumeration value="Joining"/>
          <xsd:enumeration value="Legal"/>
          <xsd:enumeration value="Manufacturing Simulation"/>
          <xsd:enumeration value="Marketing"/>
          <xsd:enumeration value="Materials Engineering"/>
          <xsd:enumeration value="Membership"/>
          <xsd:enumeration value="Metrology"/>
          <xsd:enumeration value="MTC Quality Tools"/>
          <xsd:enumeration value="MTC Training"/>
          <xsd:enumeration value="Net Shape"/>
          <xsd:enumeration value="Portfolio Management"/>
          <xsd:enumeration value="Project Launch"/>
          <xsd:enumeration value="Project Delivery"/>
          <xsd:enumeration value="Project Closure"/>
          <xsd:enumeration value="Project Mgmt Office"/>
          <xsd:enumeration value="Proposal Writing"/>
          <xsd:enumeration value="Purchasing"/>
          <xsd:enumeration value="Quality &amp; Risk Management"/>
          <xsd:enumeration value="Requirements Capture"/>
          <xsd:enumeration value="Resource Management"/>
          <xsd:enumeration value="Training"/>
          <xsd:enumeration value="Workshop"/>
          <xsd:enumeration value="NAVIGATION ONLY"/>
          <xsd:enumeration value="Export Control"/>
          <xsd:enumeration value="Value Proposition"/>
          <xsd:enumeration value="CRM"/>
          <xsd:enumeration value="3D Polymer"/>
          <xsd:enumeration value="Modelling &amp; Simulation"/>
        </xsd:restriction>
      </xsd:simpleType>
    </xsd:element>
    <xsd:element name="MCDocumentCategory" ma:index="12" nillable="true" ma:displayName="Category" ma:default="Category 1" ma:description="The document category." ma:format="Dropdown" ma:hidden="true" ma:internalName="MCDocumentCategory" ma:readOnly="false">
      <xsd:simpleType>
        <xsd:restriction base="dms:Choice">
          <xsd:enumeration value="Category 1"/>
          <xsd:enumeration value="Category 2"/>
          <xsd:enumeration value="Category 3"/>
        </xsd:restriction>
      </xsd:simpleType>
    </xsd:element>
    <xsd:element name="Department" ma:index="13" ma:displayName="Department" ma:format="Dropdown" ma:internalName="Department">
      <xsd:simpleType>
        <xsd:restriction base="dms:Choice">
          <xsd:enumeration value="Academic Engagement"/>
          <xsd:enumeration value="ADS"/>
          <xsd:enumeration value="AMTC"/>
          <xsd:enumeration value="APS"/>
          <xsd:enumeration value="Assembly"/>
          <xsd:enumeration value="Built Environment"/>
          <xsd:enumeration value="CMT"/>
          <xsd:enumeration value="Commercial"/>
          <xsd:enumeration value="Continuous Improvement"/>
          <xsd:enumeration value="CRM"/>
          <xsd:enumeration value="Electronics"/>
          <xsd:enumeration value="Engineering Drawing Control"/>
          <xsd:enumeration value="Estates"/>
          <xsd:enumeration value="Export Control"/>
          <xsd:enumeration value="Finance"/>
          <xsd:enumeration value="Health and Safety"/>
          <xsd:enumeration value="HR"/>
          <xsd:enumeration value="ILP"/>
          <xsd:enumeration value="IP"/>
          <xsd:enumeration value="IPM"/>
          <xsd:enumeration value="IT"/>
          <xsd:enumeration value="Legal"/>
          <xsd:enumeration value="Marketing"/>
          <xsd:enumeration value="Maintenance"/>
          <xsd:enumeration value="Materials Engineering"/>
          <xsd:enumeration value="Membership"/>
          <xsd:enumeration value="Metrology"/>
          <xsd:enumeration value="Modelling &amp; Simulation"/>
          <xsd:enumeration value="MTC Training"/>
          <xsd:enumeration value="PMO"/>
          <xsd:enumeration value="Procurement"/>
          <xsd:enumeration value="Purchasing"/>
          <xsd:enumeration value="Quality"/>
          <xsd:enumeration value="Resource Management"/>
          <xsd:enumeration value="Technology"/>
          <xsd:enumeration value="Value Proposition"/>
          <xsd:enumeration value="Workshop"/>
          <xsd:enumeration value="3D Polymer"/>
        </xsd:restriction>
      </xsd:simpleType>
    </xsd:element>
    <xsd:element name="Process_x0020_Owner" ma:index="14" ma:displayName="Process Owner" ma:list="UserInfo" ma:internalName="Process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Type" ma:index="15" nillable="true" ma:displayName="Previous Home" ma:format="Dropdown" ma:internalName="Document_x0020_Type" ma:readOnly="false">
      <xsd:simpleType>
        <xsd:restriction base="dms:Choice">
          <xsd:enumeration value="Policy, Process &amp; Procedures"/>
          <xsd:enumeration value="Tools &amp; Templates"/>
        </xsd:restriction>
      </xsd:simpleType>
    </xsd:element>
    <xsd:element name="DLCPolicyLabelValue" ma:index="33"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34" nillable="true" ma:displayName="Client Label Value" ma:description="Stores the last label value computed on the client." ma:internalName="DLCPolicyLabelClientValue" ma:readOnly="false">
      <xsd:simpleType>
        <xsd:restriction base="dms:Note">
          <xsd:maxLength value="255"/>
        </xsd:restriction>
      </xsd:simpleType>
    </xsd:element>
    <xsd:element name="DLCPolicyLabelLock" ma:index="35" nillable="true" ma:displayName="Label Locked" ma:description="Indicates whether the label should be updated when item properties are modified."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084ca-eda6-4491-8036-c93aecc8e9ee"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0bca8b-17bf-4724-a83f-2695b621995d" ma:termSetId="09814cd3-568e-fe90-9814-8d621ff8fb84" ma:anchorId="fba54fb3-c3e1-fe81-a776-ca4b69148c4d" ma:open="true" ma:isKeyword="false">
      <xsd:complexType>
        <xsd:sequence>
          <xsd:element ref="pc:Terms" minOccurs="0" maxOccurs="1"/>
        </xsd:sequence>
      </xsd:complex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4d9476-1669-4840-b5e3-83fa88b6700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fbfd760-f943-48dd-9caf-9049297f0e44}" ma:internalName="TaxCatchAll" ma:showField="CatchAllData" ma:web="414d9476-1669-4840-b5e3-83fa88b67008">
      <xsd:complexType>
        <xsd:complexContent>
          <xsd:extension base="dms:MultiChoiceLookup">
            <xsd:sequence>
              <xsd:element name="Value" type="dms:Lookup" maxOccurs="unbounded" minOccurs="0" nillable="true"/>
            </xsd:sequence>
          </xsd:extension>
        </xsd:complexContent>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9F70F-97F7-4747-A550-EF1D7B8C4C95}">
  <ds:schemaRefs>
    <ds:schemaRef ds:uri="office.server.policy"/>
  </ds:schemaRefs>
</ds:datastoreItem>
</file>

<file path=customXml/itemProps2.xml><?xml version="1.0" encoding="utf-8"?>
<ds:datastoreItem xmlns:ds="http://schemas.openxmlformats.org/officeDocument/2006/customXml" ds:itemID="{7F7EF2B8-94B1-4F96-9FAA-5C3D98332E82}">
  <ds:schemaRefs>
    <ds:schemaRef ds:uri="http://schemas.microsoft.com/office/2006/metadata/properties"/>
    <ds:schemaRef ds:uri="http://schemas.microsoft.com/office/infopath/2007/PartnerControls"/>
    <ds:schemaRef ds:uri="http://schemas.microsoft.com/sharepoint/v3"/>
    <ds:schemaRef ds:uri="f5a892bb-fa50-4e91-b15d-d771e0def60c"/>
    <ds:schemaRef ds:uri="414d9476-1669-4840-b5e3-83fa88b67008"/>
    <ds:schemaRef ds:uri="470084ca-eda6-4491-8036-c93aecc8e9ee"/>
  </ds:schemaRefs>
</ds:datastoreItem>
</file>

<file path=customXml/itemProps3.xml><?xml version="1.0" encoding="utf-8"?>
<ds:datastoreItem xmlns:ds="http://schemas.openxmlformats.org/officeDocument/2006/customXml" ds:itemID="{0DC1FE94-C8E1-4D2A-B762-DA825E28A89E}">
  <ds:schemaRefs>
    <ds:schemaRef ds:uri="http://schemas.microsoft.com/sharepoint/v3/contenttype/forms"/>
  </ds:schemaRefs>
</ds:datastoreItem>
</file>

<file path=customXml/itemProps4.xml><?xml version="1.0" encoding="utf-8"?>
<ds:datastoreItem xmlns:ds="http://schemas.openxmlformats.org/officeDocument/2006/customXml" ds:itemID="{63AC04A9-FDCE-4EFB-A600-66F9BB432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a892bb-fa50-4e91-b15d-d771e0def60c"/>
    <ds:schemaRef ds:uri="470084ca-eda6-4491-8036-c93aecc8e9ee"/>
    <ds:schemaRef ds:uri="414d9476-1669-4840-b5e3-83fa88b67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582</TotalTime>
  <Words>463</Words>
  <Application>Microsoft Office PowerPoint</Application>
  <PresentationFormat>A4 Paper (210x297 mm)</PresentationFormat>
  <Paragraphs>50</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MTC Printed Case Study Template 2020</dc:title>
  <dc:creator>Matthew Fitzgerald</dc:creator>
  <cp:lastModifiedBy>Connor Fulton</cp:lastModifiedBy>
  <cp:revision>6</cp:revision>
  <dcterms:created xsi:type="dcterms:W3CDTF">2020-08-06T11:17:21Z</dcterms:created>
  <dcterms:modified xsi:type="dcterms:W3CDTF">2024-03-12T10:07:22Z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2016-06-23T00:00:00Z</vt:filetime>
  </property>
  <property fmtid="{D5CDD505-2E9C-101B-9397-08002B2CF9AE}" pid="3" name="Created">
    <vt:filetime>2016-06-23T00:00:00Z</vt:filetime>
  </property>
  <property fmtid="{D5CDD505-2E9C-101B-9397-08002B2CF9AE}" pid="4" name="ContentTypeId">
    <vt:lpwstr>0x01010073E1EED581CFA54A8E01CFE57FD1C512</vt:lpwstr>
  </property>
  <property fmtid="{D5CDD505-2E9C-101B-9397-08002B2CF9AE}" pid="5" name="Creator">
    <vt:lpwstr>Adobe InDesign CC 2015 (Macintosh)</vt:lpwstr>
  </property>
  <property fmtid="{D5CDD505-2E9C-101B-9397-08002B2CF9AE}" pid="6" name="MediaServiceImageTags">
    <vt:lpwstr/>
  </property>
  <property fmtid="{D5CDD505-2E9C-101B-9397-08002B2CF9AE}" pid="7" name="Category">
    <vt:lpwstr>Category 1</vt:lpwstr>
  </property>
  <property fmtid="{D5CDD505-2E9C-101B-9397-08002B2CF9AE}" pid="8" name="xd_ProgID">
    <vt:lpwstr/>
  </property>
  <property fmtid="{D5CDD505-2E9C-101B-9397-08002B2CF9AE}" pid="9" name="DLCPolicyLabelLock">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DLCPolicyLabelValue">
    <vt:lpwstr/>
  </property>
  <property fmtid="{D5CDD505-2E9C-101B-9397-08002B2CF9AE}" pid="14" name="TriggerFlowInfo">
    <vt:lpwstr/>
  </property>
  <property fmtid="{D5CDD505-2E9C-101B-9397-08002B2CF9AE}" pid="15" name="Hidden">
    <vt:lpwstr/>
  </property>
  <property fmtid="{D5CDD505-2E9C-101B-9397-08002B2CF9AE}" pid="16" name="DLCPolicyLabelClientValue">
    <vt:lpwstr/>
  </property>
  <property fmtid="{D5CDD505-2E9C-101B-9397-08002B2CF9AE}" pid="17" name="URL">
    <vt:lpwstr/>
  </property>
  <property fmtid="{D5CDD505-2E9C-101B-9397-08002B2CF9AE}" pid="18" name="xd_Signature">
    <vt:bool>false</vt:bool>
  </property>
  <property fmtid="{D5CDD505-2E9C-101B-9397-08002B2CF9AE}" pid="19" name="MSIP_Label_dcc32827-0462-4e1d-a1f5-3bdfa0aaba34_Enabled">
    <vt:lpwstr>true</vt:lpwstr>
  </property>
  <property fmtid="{D5CDD505-2E9C-101B-9397-08002B2CF9AE}" pid="20" name="MSIP_Label_dcc32827-0462-4e1d-a1f5-3bdfa0aaba34_SetDate">
    <vt:lpwstr>2024-02-13T07:34:42Z</vt:lpwstr>
  </property>
  <property fmtid="{D5CDD505-2E9C-101B-9397-08002B2CF9AE}" pid="21" name="MSIP_Label_dcc32827-0462-4e1d-a1f5-3bdfa0aaba34_Method">
    <vt:lpwstr>Privileged</vt:lpwstr>
  </property>
  <property fmtid="{D5CDD505-2E9C-101B-9397-08002B2CF9AE}" pid="22" name="MSIP_Label_dcc32827-0462-4e1d-a1f5-3bdfa0aaba34_Name">
    <vt:lpwstr>Public</vt:lpwstr>
  </property>
  <property fmtid="{D5CDD505-2E9C-101B-9397-08002B2CF9AE}" pid="23" name="MSIP_Label_dcc32827-0462-4e1d-a1f5-3bdfa0aaba34_SiteId">
    <vt:lpwstr>78d71610-c4a1-4bef-9f10-0192e83ee6d8</vt:lpwstr>
  </property>
  <property fmtid="{D5CDD505-2E9C-101B-9397-08002B2CF9AE}" pid="24" name="MSIP_Label_dcc32827-0462-4e1d-a1f5-3bdfa0aaba34_ActionId">
    <vt:lpwstr>56727843-2b55-4367-af8a-3490443ff7d6</vt:lpwstr>
  </property>
  <property fmtid="{D5CDD505-2E9C-101B-9397-08002B2CF9AE}" pid="25" name="MSIP_Label_dcc32827-0462-4e1d-a1f5-3bdfa0aaba34_ContentBits">
    <vt:lpwstr>0</vt:lpwstr>
  </property>
</Properties>
</file>