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3CE92C-3D08-6692-DD4B-0CFEDF370527}" name="Justyna Rybicka" initials="JR" userId="S::justyna.rybicka@the-mtc.org::65c2080e-ff14-4f1c-9c6f-f409c5c24e6d" providerId="AD"/>
  <p188:author id="{A416BF6A-5F53-580B-4ABB-EA6DE35EDC76}" name="Bea Howarth" initials="BH" userId="S::Beatrice.Howarth@the-mtc.org::fc64a5d9-0142-4d82-b42d-fee23fea4c8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all Burtt" initials="NB" lastIdx="1" clrIdx="0">
    <p:extLst>
      <p:ext uri="{19B8F6BF-5375-455C-9EA6-DF929625EA0E}">
        <p15:presenceInfo xmlns:p15="http://schemas.microsoft.com/office/powerpoint/2012/main" userId="S-1-5-21-2781733674-2174794986-4022973728-297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5A6"/>
    <a:srgbClr val="404040"/>
    <a:srgbClr val="318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35"/>
  </p:normalViewPr>
  <p:slideViewPr>
    <p:cSldViewPr snapToGrid="0" snapToObjects="1">
      <p:cViewPr>
        <p:scale>
          <a:sx n="75" d="100"/>
          <a:sy n="75" d="100"/>
        </p:scale>
        <p:origin x="1560" y="-1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8126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7722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6861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5631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E28E3B-3119-E54C-8865-7FF3C05A60A7}"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418416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28E3B-3119-E54C-8865-7FF3C05A60A7}"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8408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28E3B-3119-E54C-8865-7FF3C05A60A7}"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9615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28E3B-3119-E54C-8865-7FF3C05A60A7}"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6950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28E3B-3119-E54C-8865-7FF3C05A60A7}"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8157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6442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62053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Tree>
    <p:extLst>
      <p:ext uri="{BB962C8B-B14F-4D97-AF65-F5344CB8AC3E}">
        <p14:creationId xmlns:p14="http://schemas.microsoft.com/office/powerpoint/2010/main" val="25740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5A939AF-DA6F-527D-3DBF-486A2607DD96}"/>
              </a:ext>
            </a:extLst>
          </p:cNvPr>
          <p:cNvSpPr/>
          <p:nvPr/>
        </p:nvSpPr>
        <p:spPr>
          <a:xfrm>
            <a:off x="-4121" y="1593725"/>
            <a:ext cx="2305245" cy="2598598"/>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C8C3DC-7B44-0E4F-92B7-6ABFE4718B69}"/>
              </a:ext>
            </a:extLst>
          </p:cNvPr>
          <p:cNvSpPr/>
          <p:nvPr/>
        </p:nvSpPr>
        <p:spPr>
          <a:xfrm>
            <a:off x="-2060" y="0"/>
            <a:ext cx="6858000" cy="1614616"/>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8B2A6-E851-B042-9649-7CF1CB8E7C20}"/>
              </a:ext>
            </a:extLst>
          </p:cNvPr>
          <p:cNvSpPr/>
          <p:nvPr/>
        </p:nvSpPr>
        <p:spPr>
          <a:xfrm>
            <a:off x="0" y="5457299"/>
            <a:ext cx="6858000" cy="1133507"/>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D7D7BA-A48D-984B-96BB-80386953E7A4}"/>
              </a:ext>
            </a:extLst>
          </p:cNvPr>
          <p:cNvSpPr/>
          <p:nvPr/>
        </p:nvSpPr>
        <p:spPr>
          <a:xfrm>
            <a:off x="0" y="9555892"/>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DF8DCC7-7A7C-EE4D-9C5D-4301D5EA2431}"/>
              </a:ext>
            </a:extLst>
          </p:cNvPr>
          <p:cNvCxnSpPr/>
          <p:nvPr/>
        </p:nvCxnSpPr>
        <p:spPr>
          <a:xfrm>
            <a:off x="313038" y="749643"/>
            <a:ext cx="62278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3241435-53DA-2E41-9059-79E643121A6C}"/>
              </a:ext>
            </a:extLst>
          </p:cNvPr>
          <p:cNvPicPr>
            <a:picLocks noChangeAspect="1"/>
          </p:cNvPicPr>
          <p:nvPr/>
        </p:nvPicPr>
        <p:blipFill>
          <a:blip r:embed="rId2">
            <a:alphaModFix amt="75000"/>
          </a:blip>
          <a:stretch>
            <a:fillRect/>
          </a:stretch>
        </p:blipFill>
        <p:spPr>
          <a:xfrm>
            <a:off x="155251" y="5521649"/>
            <a:ext cx="482600" cy="355600"/>
          </a:xfrm>
          <a:prstGeom prst="rect">
            <a:avLst/>
          </a:prstGeom>
        </p:spPr>
      </p:pic>
      <p:pic>
        <p:nvPicPr>
          <p:cNvPr id="17" name="Picture 16">
            <a:extLst>
              <a:ext uri="{FF2B5EF4-FFF2-40B4-BE49-F238E27FC236}">
                <a16:creationId xmlns:a16="http://schemas.microsoft.com/office/drawing/2014/main" id="{CE0A08FD-FE15-4945-A622-97269D445023}"/>
              </a:ext>
            </a:extLst>
          </p:cNvPr>
          <p:cNvPicPr>
            <a:picLocks noChangeAspect="1"/>
          </p:cNvPicPr>
          <p:nvPr/>
        </p:nvPicPr>
        <p:blipFill>
          <a:blip r:embed="rId3"/>
          <a:stretch>
            <a:fillRect/>
          </a:stretch>
        </p:blipFill>
        <p:spPr>
          <a:xfrm>
            <a:off x="5829643" y="245798"/>
            <a:ext cx="711200" cy="304800"/>
          </a:xfrm>
          <a:prstGeom prst="rect">
            <a:avLst/>
          </a:prstGeom>
        </p:spPr>
      </p:pic>
      <p:pic>
        <p:nvPicPr>
          <p:cNvPr id="19" name="Picture 18">
            <a:extLst>
              <a:ext uri="{FF2B5EF4-FFF2-40B4-BE49-F238E27FC236}">
                <a16:creationId xmlns:a16="http://schemas.microsoft.com/office/drawing/2014/main" id="{D33F8E50-B2CC-4641-ADF7-12359EA827F4}"/>
              </a:ext>
            </a:extLst>
          </p:cNvPr>
          <p:cNvPicPr>
            <a:picLocks noChangeAspect="1"/>
          </p:cNvPicPr>
          <p:nvPr/>
        </p:nvPicPr>
        <p:blipFill>
          <a:blip r:embed="rId4">
            <a:alphaModFix amt="75000"/>
          </a:blip>
          <a:stretch>
            <a:fillRect/>
          </a:stretch>
        </p:blipFill>
        <p:spPr>
          <a:xfrm>
            <a:off x="6405007" y="6312597"/>
            <a:ext cx="292100" cy="215900"/>
          </a:xfrm>
          <a:prstGeom prst="rect">
            <a:avLst/>
          </a:prstGeom>
        </p:spPr>
      </p:pic>
      <p:sp>
        <p:nvSpPr>
          <p:cNvPr id="22" name="TextBox 21">
            <a:extLst>
              <a:ext uri="{FF2B5EF4-FFF2-40B4-BE49-F238E27FC236}">
                <a16:creationId xmlns:a16="http://schemas.microsoft.com/office/drawing/2014/main" id="{CB97E60D-4191-D04E-A3DF-C4CAB7B43EE4}"/>
              </a:ext>
            </a:extLst>
          </p:cNvPr>
          <p:cNvSpPr txBox="1"/>
          <p:nvPr/>
        </p:nvSpPr>
        <p:spPr>
          <a:xfrm>
            <a:off x="254605" y="137705"/>
            <a:ext cx="123444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Technology Theme:</a:t>
            </a:r>
          </a:p>
        </p:txBody>
      </p:sp>
      <p:sp>
        <p:nvSpPr>
          <p:cNvPr id="23" name="TextBox 22">
            <a:extLst>
              <a:ext uri="{FF2B5EF4-FFF2-40B4-BE49-F238E27FC236}">
                <a16:creationId xmlns:a16="http://schemas.microsoft.com/office/drawing/2014/main" id="{63429652-38E2-0642-BD60-6BE9ACA3D218}"/>
              </a:ext>
            </a:extLst>
          </p:cNvPr>
          <p:cNvSpPr txBox="1"/>
          <p:nvPr/>
        </p:nvSpPr>
        <p:spPr>
          <a:xfrm>
            <a:off x="254604" y="307522"/>
            <a:ext cx="4293208"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LASER PROCESSING / ADDITIVE</a:t>
            </a:r>
          </a:p>
        </p:txBody>
      </p:sp>
      <p:sp>
        <p:nvSpPr>
          <p:cNvPr id="24" name="TextBox 23">
            <a:extLst>
              <a:ext uri="{FF2B5EF4-FFF2-40B4-BE49-F238E27FC236}">
                <a16:creationId xmlns:a16="http://schemas.microsoft.com/office/drawing/2014/main" id="{48B2C9F0-E024-FF46-971F-5B0945E92C6A}"/>
              </a:ext>
            </a:extLst>
          </p:cNvPr>
          <p:cNvSpPr txBox="1"/>
          <p:nvPr/>
        </p:nvSpPr>
        <p:spPr>
          <a:xfrm>
            <a:off x="241661" y="919460"/>
            <a:ext cx="3666459"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SUSTAINABLE MANUFACTURING:</a:t>
            </a:r>
          </a:p>
        </p:txBody>
      </p:sp>
      <p:sp>
        <p:nvSpPr>
          <p:cNvPr id="25" name="TextBox 24">
            <a:extLst>
              <a:ext uri="{FF2B5EF4-FFF2-40B4-BE49-F238E27FC236}">
                <a16:creationId xmlns:a16="http://schemas.microsoft.com/office/drawing/2014/main" id="{F7BF89AD-782E-FA48-B553-65379B6BBC42}"/>
              </a:ext>
            </a:extLst>
          </p:cNvPr>
          <p:cNvSpPr txBox="1"/>
          <p:nvPr/>
        </p:nvSpPr>
        <p:spPr>
          <a:xfrm>
            <a:off x="241661" y="1154591"/>
            <a:ext cx="6455446"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PROCESS MONITORING FOR IMPROVED ENVIRONMENTAL EFFICIENCY</a:t>
            </a:r>
          </a:p>
        </p:txBody>
      </p:sp>
      <p:sp>
        <p:nvSpPr>
          <p:cNvPr id="26" name="TextBox 25">
            <a:extLst>
              <a:ext uri="{FF2B5EF4-FFF2-40B4-BE49-F238E27FC236}">
                <a16:creationId xmlns:a16="http://schemas.microsoft.com/office/drawing/2014/main" id="{B43F968C-9A80-9D47-AD1B-7FE140DAC1A9}"/>
              </a:ext>
            </a:extLst>
          </p:cNvPr>
          <p:cNvSpPr txBox="1"/>
          <p:nvPr/>
        </p:nvSpPr>
        <p:spPr>
          <a:xfrm>
            <a:off x="0" y="4157437"/>
            <a:ext cx="7099661" cy="523220"/>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ENVIRONMENTAL IMPACT  ASSESSMENT OF DIRECT ENERGY DEPOSITION (DED)</a:t>
            </a:r>
          </a:p>
        </p:txBody>
      </p:sp>
      <p:sp>
        <p:nvSpPr>
          <p:cNvPr id="27" name="TextBox 26">
            <a:extLst>
              <a:ext uri="{FF2B5EF4-FFF2-40B4-BE49-F238E27FC236}">
                <a16:creationId xmlns:a16="http://schemas.microsoft.com/office/drawing/2014/main" id="{B06EFAEF-45A4-FC42-B81C-C599C2A7418D}"/>
              </a:ext>
            </a:extLst>
          </p:cNvPr>
          <p:cNvSpPr txBox="1"/>
          <p:nvPr/>
        </p:nvSpPr>
        <p:spPr>
          <a:xfrm>
            <a:off x="2" y="4599633"/>
            <a:ext cx="6857999" cy="738664"/>
          </a:xfrm>
          <a:prstGeom prst="rect">
            <a:avLst/>
          </a:prstGeom>
          <a:noFill/>
        </p:spPr>
        <p:txBody>
          <a:bodyPr wrap="square" rtlCol="0">
            <a:spAutoFit/>
          </a:bodyPr>
          <a:lstStyle/>
          <a:p>
            <a:r>
              <a:rPr lang="en-GB" sz="1400" dirty="0">
                <a:solidFill>
                  <a:srgbClr val="404040"/>
                </a:solidFill>
                <a:latin typeface="Arial" panose="020B0604020202020204" pitchFamily="34" charset="0"/>
                <a:cs typeface="Arial" panose="020B0604020202020204" pitchFamily="34" charset="0"/>
              </a:rPr>
              <a:t>The MTC demonstrated the use of DED for both complex component builds and part repairs through this propeller blade case study. The technologies were assessed on their environmental impact benchmarked against traditional manufacturing methods.</a:t>
            </a:r>
          </a:p>
        </p:txBody>
      </p:sp>
      <p:sp>
        <p:nvSpPr>
          <p:cNvPr id="28" name="TextBox 27">
            <a:extLst>
              <a:ext uri="{FF2B5EF4-FFF2-40B4-BE49-F238E27FC236}">
                <a16:creationId xmlns:a16="http://schemas.microsoft.com/office/drawing/2014/main" id="{AB45C956-669D-2A45-AB8A-91D63738A358}"/>
              </a:ext>
            </a:extLst>
          </p:cNvPr>
          <p:cNvSpPr txBox="1"/>
          <p:nvPr/>
        </p:nvSpPr>
        <p:spPr>
          <a:xfrm>
            <a:off x="637851" y="5518912"/>
            <a:ext cx="5767155" cy="769441"/>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Remanufacturing is a key element to circular economy and the development of processes like DED is a crucial part of that. However, if we do not properly assess these processes they could be as harmful as what they are trying to solve. Therefore understanding how we assess these processes is so important.</a:t>
            </a:r>
          </a:p>
        </p:txBody>
      </p:sp>
      <p:sp>
        <p:nvSpPr>
          <p:cNvPr id="29" name="TextBox 28">
            <a:extLst>
              <a:ext uri="{FF2B5EF4-FFF2-40B4-BE49-F238E27FC236}">
                <a16:creationId xmlns:a16="http://schemas.microsoft.com/office/drawing/2014/main" id="{D4FB24F9-1ADD-A443-B38D-EB4DC7654DF8}"/>
              </a:ext>
            </a:extLst>
          </p:cNvPr>
          <p:cNvSpPr txBox="1"/>
          <p:nvPr/>
        </p:nvSpPr>
        <p:spPr>
          <a:xfrm>
            <a:off x="418088" y="6318576"/>
            <a:ext cx="5767155"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Marie Wells, Head of Sustainability, The MTC</a:t>
            </a:r>
          </a:p>
        </p:txBody>
      </p:sp>
      <p:sp>
        <p:nvSpPr>
          <p:cNvPr id="30" name="TextBox 29">
            <a:extLst>
              <a:ext uri="{FF2B5EF4-FFF2-40B4-BE49-F238E27FC236}">
                <a16:creationId xmlns:a16="http://schemas.microsoft.com/office/drawing/2014/main" id="{A0F78944-3D3C-4A43-AE6C-AF898F64D1B4}"/>
              </a:ext>
            </a:extLst>
          </p:cNvPr>
          <p:cNvSpPr txBox="1"/>
          <p:nvPr/>
        </p:nvSpPr>
        <p:spPr>
          <a:xfrm>
            <a:off x="241662" y="6765778"/>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CHALLENGE</a:t>
            </a:r>
          </a:p>
        </p:txBody>
      </p:sp>
      <p:sp>
        <p:nvSpPr>
          <p:cNvPr id="31" name="TextBox 30">
            <a:extLst>
              <a:ext uri="{FF2B5EF4-FFF2-40B4-BE49-F238E27FC236}">
                <a16:creationId xmlns:a16="http://schemas.microsoft.com/office/drawing/2014/main" id="{C6BF6D43-5A9C-FD4B-B50C-DBC4606B8A29}"/>
              </a:ext>
            </a:extLst>
          </p:cNvPr>
          <p:cNvSpPr txBox="1"/>
          <p:nvPr/>
        </p:nvSpPr>
        <p:spPr>
          <a:xfrm>
            <a:off x="3575957" y="6765778"/>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MTC’S SOLUTION</a:t>
            </a:r>
          </a:p>
        </p:txBody>
      </p:sp>
      <p:sp>
        <p:nvSpPr>
          <p:cNvPr id="32" name="TextBox 31">
            <a:extLst>
              <a:ext uri="{FF2B5EF4-FFF2-40B4-BE49-F238E27FC236}">
                <a16:creationId xmlns:a16="http://schemas.microsoft.com/office/drawing/2014/main" id="{39823E0A-0E24-8443-A5CD-D85969040B0C}"/>
              </a:ext>
            </a:extLst>
          </p:cNvPr>
          <p:cNvSpPr txBox="1"/>
          <p:nvPr/>
        </p:nvSpPr>
        <p:spPr>
          <a:xfrm>
            <a:off x="224438" y="7074399"/>
            <a:ext cx="3269876" cy="2502160"/>
          </a:xfrm>
          <a:prstGeom prst="rect">
            <a:avLst/>
          </a:prstGeom>
          <a:noFill/>
        </p:spPr>
        <p:txBody>
          <a:bodyPr wrap="square" rtlCol="0">
            <a:spAutoFit/>
          </a:bodyPr>
          <a:lstStyle/>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Current casting methods for propeller blade manufacturing generate large amounts of waste. A near net shape DED manufacturing process has the potential to therefore reduce the environmental impact during the manufacturing phase. </a:t>
            </a:r>
          </a:p>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Alongside the challenge of building these components, propeller blades are highly susceptible to corrosion in service, limiting their use life to an average of 5 years. DED offers a viable repair mechanism for these parts, providing a means to increase this lifespan, thus reducing the demand for virgin components. However, analysis is required to understand the ‘in process’ environmental impact of this repair method compared to the potential benefits of life extension.</a:t>
            </a:r>
          </a:p>
        </p:txBody>
      </p:sp>
      <p:sp>
        <p:nvSpPr>
          <p:cNvPr id="34" name="TextBox 33">
            <a:extLst>
              <a:ext uri="{FF2B5EF4-FFF2-40B4-BE49-F238E27FC236}">
                <a16:creationId xmlns:a16="http://schemas.microsoft.com/office/drawing/2014/main" id="{699D7EF6-6106-F440-9A2F-59FD6C6F2638}"/>
              </a:ext>
            </a:extLst>
          </p:cNvPr>
          <p:cNvSpPr txBox="1"/>
          <p:nvPr/>
        </p:nvSpPr>
        <p:spPr>
          <a:xfrm>
            <a:off x="3575956" y="7074399"/>
            <a:ext cx="3299268" cy="2489336"/>
          </a:xfrm>
          <a:prstGeom prst="rect">
            <a:avLst/>
          </a:prstGeom>
          <a:noFill/>
        </p:spPr>
        <p:txBody>
          <a:bodyPr wrap="square" rtlCol="0">
            <a:spAutoFit/>
          </a:bodyPr>
          <a:lstStyle/>
          <a:p>
            <a:pPr marL="171450" indent="-171450">
              <a:lnSpc>
                <a:spcPts val="1250"/>
              </a:lnSpc>
              <a:spcAft>
                <a:spcPts val="600"/>
              </a:spcAft>
              <a:buClr>
                <a:srgbClr val="23A5A6"/>
              </a:buClr>
              <a:buFont typeface="Wingdings" pitchFamily="2" charset="2"/>
              <a:buChar char="§"/>
            </a:pPr>
            <a:r>
              <a:rPr lang="en-GB" sz="950" dirty="0">
                <a:solidFill>
                  <a:srgbClr val="404040"/>
                </a:solidFill>
              </a:rPr>
              <a:t>The MTC produced a propeller blade using wire arc additive manufacturing (WAAM), with the build validated against the programmed CAD model using the MTC’s state of the art metrology equipment. During the build, the resources required for the process were monitored providing the necessary information to calculate the environmental impact of the process.</a:t>
            </a:r>
          </a:p>
          <a:p>
            <a:pPr marL="171450" indent="-171450">
              <a:lnSpc>
                <a:spcPts val="1250"/>
              </a:lnSpc>
              <a:spcAft>
                <a:spcPts val="600"/>
              </a:spcAft>
              <a:buClr>
                <a:srgbClr val="23A5A6"/>
              </a:buClr>
              <a:buFont typeface="Wingdings" pitchFamily="2" charset="2"/>
              <a:buChar char="§"/>
            </a:pPr>
            <a:r>
              <a:rPr lang="en-GB" sz="950" dirty="0">
                <a:solidFill>
                  <a:srgbClr val="404040"/>
                </a:solidFill>
              </a:rPr>
              <a:t>The repair of the blade was then performed using wire fed laser DED, where defects on the leading edge and top edge were accurately repaired (see above images). The environmental monitoring conducted on the build was then repeated on the repair, providing an indication of the life extension required to offset the environmental inputs of the repair.</a:t>
            </a:r>
          </a:p>
        </p:txBody>
      </p:sp>
      <p:pic>
        <p:nvPicPr>
          <p:cNvPr id="8" name="Picture 7">
            <a:extLst>
              <a:ext uri="{FF2B5EF4-FFF2-40B4-BE49-F238E27FC236}">
                <a16:creationId xmlns:a16="http://schemas.microsoft.com/office/drawing/2014/main" id="{93240C72-3C2D-41B0-3A6B-9C123DB06A8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815" b="96332" l="9912" r="89912">
                        <a14:foregroundMark x1="42124" y1="92663" x2="42124" y2="92663"/>
                        <a14:foregroundMark x1="40000" y1="96491" x2="40000" y2="96491"/>
                        <a14:foregroundMark x1="36814" y1="9250" x2="36814" y2="9250"/>
                        <a14:foregroundMark x1="54336" y1="7815" x2="54336" y2="7815"/>
                        <a14:foregroundMark x1="60708" y1="8134" x2="60708" y2="8134"/>
                        <a14:foregroundMark x1="62655" y1="8772" x2="62655" y2="8772"/>
                        <a14:foregroundMark x1="69204" y1="8612" x2="69204" y2="8612"/>
                        <a14:foregroundMark x1="68142" y1="8453" x2="68142" y2="8453"/>
                        <a14:foregroundMark x1="70265" y1="9250" x2="70265" y2="9250"/>
                      </a14:backgroundRemoval>
                    </a14:imgEffect>
                  </a14:imgLayer>
                </a14:imgProps>
              </a:ext>
            </a:extLst>
          </a:blip>
          <a:stretch>
            <a:fillRect/>
          </a:stretch>
        </p:blipFill>
        <p:spPr>
          <a:xfrm>
            <a:off x="-4120" y="1534610"/>
            <a:ext cx="2351601" cy="2609653"/>
          </a:xfrm>
          <a:prstGeom prst="rect">
            <a:avLst/>
          </a:prstGeom>
        </p:spPr>
      </p:pic>
      <p:pic>
        <p:nvPicPr>
          <p:cNvPr id="16" name="Picture 15">
            <a:extLst>
              <a:ext uri="{FF2B5EF4-FFF2-40B4-BE49-F238E27FC236}">
                <a16:creationId xmlns:a16="http://schemas.microsoft.com/office/drawing/2014/main" id="{9B3D70B8-BBF1-C99A-FD24-7A1C8D648792}"/>
              </a:ext>
            </a:extLst>
          </p:cNvPr>
          <p:cNvPicPr>
            <a:picLocks noChangeAspect="1"/>
          </p:cNvPicPr>
          <p:nvPr/>
        </p:nvPicPr>
        <p:blipFill>
          <a:blip r:embed="rId7"/>
          <a:stretch>
            <a:fillRect/>
          </a:stretch>
        </p:blipFill>
        <p:spPr>
          <a:xfrm>
            <a:off x="4552755" y="1593724"/>
            <a:ext cx="2305246" cy="2609653"/>
          </a:xfrm>
          <a:prstGeom prst="rect">
            <a:avLst/>
          </a:prstGeom>
        </p:spPr>
      </p:pic>
      <p:pic>
        <p:nvPicPr>
          <p:cNvPr id="33" name="Picture 32">
            <a:extLst>
              <a:ext uri="{FF2B5EF4-FFF2-40B4-BE49-F238E27FC236}">
                <a16:creationId xmlns:a16="http://schemas.microsoft.com/office/drawing/2014/main" id="{1EAC8AE5-803F-AAE9-BB89-C5E4310AAEA6}"/>
              </a:ext>
            </a:extLst>
          </p:cNvPr>
          <p:cNvPicPr>
            <a:picLocks noChangeAspect="1"/>
          </p:cNvPicPr>
          <p:nvPr/>
        </p:nvPicPr>
        <p:blipFill>
          <a:blip r:embed="rId3"/>
          <a:stretch>
            <a:fillRect/>
          </a:stretch>
        </p:blipFill>
        <p:spPr>
          <a:xfrm>
            <a:off x="1573651" y="3854984"/>
            <a:ext cx="711200" cy="304800"/>
          </a:xfrm>
          <a:prstGeom prst="rect">
            <a:avLst/>
          </a:prstGeom>
        </p:spPr>
      </p:pic>
      <p:pic>
        <p:nvPicPr>
          <p:cNvPr id="37" name="Picture 36">
            <a:extLst>
              <a:ext uri="{FF2B5EF4-FFF2-40B4-BE49-F238E27FC236}">
                <a16:creationId xmlns:a16="http://schemas.microsoft.com/office/drawing/2014/main" id="{AB664D7D-41C8-4132-DA9E-6D0A02BC2897}"/>
              </a:ext>
            </a:extLst>
          </p:cNvPr>
          <p:cNvPicPr>
            <a:picLocks noChangeAspect="1"/>
          </p:cNvPicPr>
          <p:nvPr/>
        </p:nvPicPr>
        <p:blipFill rotWithShape="1">
          <a:blip r:embed="rId8"/>
          <a:srcRect l="26705" t="6221" r="25692" b="7530"/>
          <a:stretch/>
        </p:blipFill>
        <p:spPr>
          <a:xfrm>
            <a:off x="2301124" y="1615460"/>
            <a:ext cx="2288902" cy="2582013"/>
          </a:xfrm>
          <a:prstGeom prst="rect">
            <a:avLst/>
          </a:prstGeom>
        </p:spPr>
      </p:pic>
    </p:spTree>
    <p:extLst>
      <p:ext uri="{BB962C8B-B14F-4D97-AF65-F5344CB8AC3E}">
        <p14:creationId xmlns:p14="http://schemas.microsoft.com/office/powerpoint/2010/main" val="9746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71C0C4-B7A3-C445-BD59-84481363880A}"/>
              </a:ext>
            </a:extLst>
          </p:cNvPr>
          <p:cNvSpPr/>
          <p:nvPr/>
        </p:nvSpPr>
        <p:spPr>
          <a:xfrm rot="10800000">
            <a:off x="0" y="0"/>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944CEA-674E-D740-809E-097FD38AA25F}"/>
              </a:ext>
            </a:extLst>
          </p:cNvPr>
          <p:cNvSpPr/>
          <p:nvPr/>
        </p:nvSpPr>
        <p:spPr>
          <a:xfrm rot="10800000">
            <a:off x="0" y="3436693"/>
            <a:ext cx="6858000" cy="1042264"/>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8C5497A-DC70-6948-88CB-71649303598B}"/>
              </a:ext>
            </a:extLst>
          </p:cNvPr>
          <p:cNvPicPr>
            <a:picLocks noChangeAspect="1"/>
          </p:cNvPicPr>
          <p:nvPr/>
        </p:nvPicPr>
        <p:blipFill>
          <a:blip r:embed="rId2">
            <a:alphaModFix amt="75000"/>
          </a:blip>
          <a:stretch>
            <a:fillRect/>
          </a:stretch>
        </p:blipFill>
        <p:spPr>
          <a:xfrm>
            <a:off x="155251" y="3552673"/>
            <a:ext cx="482600" cy="355600"/>
          </a:xfrm>
          <a:prstGeom prst="rect">
            <a:avLst/>
          </a:prstGeom>
        </p:spPr>
      </p:pic>
      <p:pic>
        <p:nvPicPr>
          <p:cNvPr id="38" name="Picture 37">
            <a:extLst>
              <a:ext uri="{FF2B5EF4-FFF2-40B4-BE49-F238E27FC236}">
                <a16:creationId xmlns:a16="http://schemas.microsoft.com/office/drawing/2014/main" id="{E67132D9-A6DE-4849-91F5-A3B5B7FB9E5B}"/>
              </a:ext>
            </a:extLst>
          </p:cNvPr>
          <p:cNvPicPr>
            <a:picLocks noChangeAspect="1"/>
          </p:cNvPicPr>
          <p:nvPr/>
        </p:nvPicPr>
        <p:blipFill>
          <a:blip r:embed="rId3">
            <a:alphaModFix amt="75000"/>
          </a:blip>
          <a:stretch>
            <a:fillRect/>
          </a:stretch>
        </p:blipFill>
        <p:spPr>
          <a:xfrm>
            <a:off x="6405007" y="4162505"/>
            <a:ext cx="292100" cy="215900"/>
          </a:xfrm>
          <a:prstGeom prst="rect">
            <a:avLst/>
          </a:prstGeom>
        </p:spPr>
      </p:pic>
      <p:sp>
        <p:nvSpPr>
          <p:cNvPr id="39" name="TextBox 38">
            <a:extLst>
              <a:ext uri="{FF2B5EF4-FFF2-40B4-BE49-F238E27FC236}">
                <a16:creationId xmlns:a16="http://schemas.microsoft.com/office/drawing/2014/main" id="{15FDA0DF-9349-D64B-A4EC-4788190CF24D}"/>
              </a:ext>
            </a:extLst>
          </p:cNvPr>
          <p:cNvSpPr txBox="1"/>
          <p:nvPr/>
        </p:nvSpPr>
        <p:spPr>
          <a:xfrm>
            <a:off x="637852" y="3565719"/>
            <a:ext cx="6017522" cy="646331"/>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Capability to measure environmental impact for new processes, as well as creation of data to support process selection considering all factors, is a critical capability for MTC to ensure that we support manufacturing industry to produce sustainable outcomes. At MTC we are developing insights through evidence-based methods and this project was a superb example of what we offer.</a:t>
            </a:r>
          </a:p>
        </p:txBody>
      </p:sp>
      <p:sp>
        <p:nvSpPr>
          <p:cNvPr id="43" name="Rectangle 42">
            <a:extLst>
              <a:ext uri="{FF2B5EF4-FFF2-40B4-BE49-F238E27FC236}">
                <a16:creationId xmlns:a16="http://schemas.microsoft.com/office/drawing/2014/main" id="{AFB0907D-FA1D-0746-ADC2-BC65F82CAD07}"/>
              </a:ext>
            </a:extLst>
          </p:cNvPr>
          <p:cNvSpPr/>
          <p:nvPr/>
        </p:nvSpPr>
        <p:spPr>
          <a:xfrm rot="10800000">
            <a:off x="0" y="8785781"/>
            <a:ext cx="6858000" cy="1120219"/>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9F9731-304F-FF4D-A28D-49519486C768}"/>
              </a:ext>
            </a:extLst>
          </p:cNvPr>
          <p:cNvPicPr>
            <a:picLocks noChangeAspect="1"/>
          </p:cNvPicPr>
          <p:nvPr/>
        </p:nvPicPr>
        <p:blipFill>
          <a:blip r:embed="rId4"/>
          <a:stretch>
            <a:fillRect/>
          </a:stretch>
        </p:blipFill>
        <p:spPr>
          <a:xfrm>
            <a:off x="5649357" y="9022492"/>
            <a:ext cx="901700" cy="609600"/>
          </a:xfrm>
          <a:prstGeom prst="rect">
            <a:avLst/>
          </a:prstGeom>
        </p:spPr>
      </p:pic>
      <p:cxnSp>
        <p:nvCxnSpPr>
          <p:cNvPr id="44" name="Straight Connector 43">
            <a:extLst>
              <a:ext uri="{FF2B5EF4-FFF2-40B4-BE49-F238E27FC236}">
                <a16:creationId xmlns:a16="http://schemas.microsoft.com/office/drawing/2014/main" id="{0CEF4479-5504-4A47-A552-CBFCE4AEF79F}"/>
              </a:ext>
            </a:extLst>
          </p:cNvPr>
          <p:cNvCxnSpPr>
            <a:cxnSpLocks/>
          </p:cNvCxnSpPr>
          <p:nvPr/>
        </p:nvCxnSpPr>
        <p:spPr>
          <a:xfrm>
            <a:off x="2283749" y="9209988"/>
            <a:ext cx="0" cy="3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1A7C95D-7CE1-3A43-BDDA-F1404323D200}"/>
              </a:ext>
            </a:extLst>
          </p:cNvPr>
          <p:cNvSpPr txBox="1"/>
          <p:nvPr/>
        </p:nvSpPr>
        <p:spPr>
          <a:xfrm>
            <a:off x="241661" y="9153302"/>
            <a:ext cx="1926503" cy="461665"/>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Manufacturing Technology Centre,</a:t>
            </a:r>
          </a:p>
          <a:p>
            <a:r>
              <a:rPr lang="en-US" sz="800" dirty="0">
                <a:solidFill>
                  <a:schemeClr val="bg1"/>
                </a:solidFill>
                <a:latin typeface="Arial" panose="020B0604020202020204" pitchFamily="34" charset="0"/>
                <a:cs typeface="Arial" panose="020B0604020202020204" pitchFamily="34" charset="0"/>
              </a:rPr>
              <a:t>Pilot Way, </a:t>
            </a:r>
            <a:r>
              <a:rPr lang="en-US" sz="800" dirty="0" err="1">
                <a:solidFill>
                  <a:schemeClr val="bg1"/>
                </a:solidFill>
                <a:latin typeface="Arial" panose="020B0604020202020204" pitchFamily="34" charset="0"/>
                <a:cs typeface="Arial" panose="020B0604020202020204" pitchFamily="34" charset="0"/>
              </a:rPr>
              <a:t>Ansty</a:t>
            </a:r>
            <a:r>
              <a:rPr lang="en-US" sz="800" dirty="0">
                <a:solidFill>
                  <a:schemeClr val="bg1"/>
                </a:solidFill>
                <a:latin typeface="Arial" panose="020B0604020202020204" pitchFamily="34" charset="0"/>
                <a:cs typeface="Arial" panose="020B0604020202020204" pitchFamily="34" charset="0"/>
              </a:rPr>
              <a:t> Park,</a:t>
            </a:r>
          </a:p>
          <a:p>
            <a:r>
              <a:rPr lang="en-US" sz="800" dirty="0">
                <a:solidFill>
                  <a:schemeClr val="bg1"/>
                </a:solidFill>
                <a:latin typeface="Arial" panose="020B0604020202020204" pitchFamily="34" charset="0"/>
                <a:cs typeface="Arial" panose="020B0604020202020204" pitchFamily="34" charset="0"/>
              </a:rPr>
              <a:t>Coventry, CV7 9JU</a:t>
            </a:r>
          </a:p>
        </p:txBody>
      </p:sp>
      <p:sp>
        <p:nvSpPr>
          <p:cNvPr id="46" name="TextBox 45">
            <a:extLst>
              <a:ext uri="{FF2B5EF4-FFF2-40B4-BE49-F238E27FC236}">
                <a16:creationId xmlns:a16="http://schemas.microsoft.com/office/drawing/2014/main" id="{5F3C54CB-A98B-9B49-A00F-CE5FD2E353EA}"/>
              </a:ext>
            </a:extLst>
          </p:cNvPr>
          <p:cNvSpPr txBox="1"/>
          <p:nvPr/>
        </p:nvSpPr>
        <p:spPr>
          <a:xfrm>
            <a:off x="2520468" y="9153302"/>
            <a:ext cx="1926503"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Tel: +44 (0)2476 701 600</a:t>
            </a:r>
          </a:p>
          <a:p>
            <a:r>
              <a:rPr lang="en-US" sz="800" dirty="0" err="1">
                <a:solidFill>
                  <a:schemeClr val="bg1"/>
                </a:solidFill>
                <a:latin typeface="Arial" panose="020B0604020202020204" pitchFamily="34" charset="0"/>
                <a:cs typeface="Arial" panose="020B0604020202020204" pitchFamily="34" charset="0"/>
              </a:rPr>
              <a:t>www.the-mtc.org</a:t>
            </a:r>
            <a:endParaRPr lang="en-US" sz="800" dirty="0">
              <a:solidFill>
                <a:schemeClr val="bg1"/>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A9BB99A5-BA9C-6E44-B23F-536A4BBA58D0}"/>
              </a:ext>
            </a:extLst>
          </p:cNvPr>
          <p:cNvCxnSpPr>
            <a:cxnSpLocks/>
          </p:cNvCxnSpPr>
          <p:nvPr/>
        </p:nvCxnSpPr>
        <p:spPr>
          <a:xfrm>
            <a:off x="2283749" y="4676920"/>
            <a:ext cx="2462" cy="1319256"/>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19C27F-4FE4-DB4F-AEF6-8445880243E2}"/>
              </a:ext>
            </a:extLst>
          </p:cNvPr>
          <p:cNvCxnSpPr>
            <a:cxnSpLocks/>
          </p:cNvCxnSpPr>
          <p:nvPr/>
        </p:nvCxnSpPr>
        <p:spPr>
          <a:xfrm>
            <a:off x="4574462" y="4676920"/>
            <a:ext cx="2462" cy="1319256"/>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7012E4-44CD-F948-9947-4004BF8A21B0}"/>
              </a:ext>
            </a:extLst>
          </p:cNvPr>
          <p:cNvSpPr txBox="1"/>
          <p:nvPr/>
        </p:nvSpPr>
        <p:spPr>
          <a:xfrm>
            <a:off x="241662" y="525332"/>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OUTCOME</a:t>
            </a:r>
          </a:p>
        </p:txBody>
      </p:sp>
      <p:sp>
        <p:nvSpPr>
          <p:cNvPr id="50" name="TextBox 49">
            <a:extLst>
              <a:ext uri="{FF2B5EF4-FFF2-40B4-BE49-F238E27FC236}">
                <a16:creationId xmlns:a16="http://schemas.microsoft.com/office/drawing/2014/main" id="{824F4E65-EB47-AD4F-9A42-109AFA1C8B0D}"/>
              </a:ext>
            </a:extLst>
          </p:cNvPr>
          <p:cNvSpPr txBox="1"/>
          <p:nvPr/>
        </p:nvSpPr>
        <p:spPr>
          <a:xfrm>
            <a:off x="3575956" y="525332"/>
            <a:ext cx="2711721"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BENEFITS TO THE CLIENT</a:t>
            </a:r>
          </a:p>
        </p:txBody>
      </p:sp>
      <p:sp>
        <p:nvSpPr>
          <p:cNvPr id="52" name="TextBox 51">
            <a:extLst>
              <a:ext uri="{FF2B5EF4-FFF2-40B4-BE49-F238E27FC236}">
                <a16:creationId xmlns:a16="http://schemas.microsoft.com/office/drawing/2014/main" id="{243FC682-5A50-684A-BF9E-941A0B73F944}"/>
              </a:ext>
            </a:extLst>
          </p:cNvPr>
          <p:cNvSpPr txBox="1"/>
          <p:nvPr/>
        </p:nvSpPr>
        <p:spPr>
          <a:xfrm>
            <a:off x="3429000" y="843282"/>
            <a:ext cx="3217667" cy="2476512"/>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A business case for the adoption of DED processes for industry to harness both performance and environmental sustainability benefits.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Up to 35%</a:t>
            </a:r>
            <a:r>
              <a:rPr lang="en-GB" sz="950" dirty="0">
                <a:solidFill>
                  <a:srgbClr val="FF0000"/>
                </a:solidFill>
              </a:rPr>
              <a:t> </a:t>
            </a:r>
            <a:r>
              <a:rPr lang="en-GB" sz="950" dirty="0">
                <a:solidFill>
                  <a:srgbClr val="404040"/>
                </a:solidFill>
              </a:rPr>
              <a:t>reduction in embodied carbon emissions per propeller blade manufacture through the use of DED compared to investment casting.</a:t>
            </a:r>
          </a:p>
          <a:p>
            <a:pPr marL="172800" indent="-172800">
              <a:lnSpc>
                <a:spcPts val="1250"/>
              </a:lnSpc>
              <a:spcAft>
                <a:spcPts val="600"/>
              </a:spcAft>
              <a:buClr>
                <a:srgbClr val="23A5A6"/>
              </a:buClr>
              <a:buFont typeface="Wingdings" pitchFamily="2" charset="2"/>
              <a:buChar char="§"/>
            </a:pPr>
            <a:r>
              <a:rPr lang="en-GB" sz="950" dirty="0"/>
              <a:t>Energy efficiency recommendations were made which could reduce the energy consumption of the build process, and in turn reduce the cost of electricity, by up to 73.69%.</a:t>
            </a:r>
          </a:p>
          <a:p>
            <a:pPr marL="172800" indent="-172800">
              <a:lnSpc>
                <a:spcPts val="1250"/>
              </a:lnSpc>
              <a:spcAft>
                <a:spcPts val="600"/>
              </a:spcAft>
              <a:buClr>
                <a:srgbClr val="23A5A6"/>
              </a:buClr>
              <a:buFont typeface="Wingdings" pitchFamily="2" charset="2"/>
              <a:buChar char="§"/>
            </a:pPr>
            <a:r>
              <a:rPr lang="en-GB" sz="950" dirty="0"/>
              <a:t>Capability to calculate the environmental impact of further manufacturing processes to aid industry in making informed decisions regarding sustainability</a:t>
            </a:r>
            <a:r>
              <a:rPr lang="en-GB" sz="950" dirty="0">
                <a:solidFill>
                  <a:srgbClr val="404040"/>
                </a:solidFill>
              </a:rPr>
              <a:t>.</a:t>
            </a:r>
          </a:p>
        </p:txBody>
      </p:sp>
      <p:sp>
        <p:nvSpPr>
          <p:cNvPr id="53" name="TextBox 52">
            <a:extLst>
              <a:ext uri="{FF2B5EF4-FFF2-40B4-BE49-F238E27FC236}">
                <a16:creationId xmlns:a16="http://schemas.microsoft.com/office/drawing/2014/main" id="{0C0F744F-A141-A148-A6BF-4AFF4719970B}"/>
              </a:ext>
            </a:extLst>
          </p:cNvPr>
          <p:cNvSpPr txBox="1"/>
          <p:nvPr/>
        </p:nvSpPr>
        <p:spPr>
          <a:xfrm>
            <a:off x="229440" y="843282"/>
            <a:ext cx="3070711" cy="1913344"/>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Near net shape propeller blade manufactured and repaired using wire fed DED processes.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Calculation of  the environmental impact of both processes, with identification of ‘hot spots’ where improvements to the process could be made from an environmental perspective.</a:t>
            </a:r>
          </a:p>
          <a:p>
            <a:pPr marL="172800" indent="-172800">
              <a:lnSpc>
                <a:spcPts val="1250"/>
              </a:lnSpc>
              <a:spcAft>
                <a:spcPts val="600"/>
              </a:spcAft>
              <a:buClr>
                <a:srgbClr val="23A5A6"/>
              </a:buClr>
              <a:buFont typeface="Wingdings" pitchFamily="2" charset="2"/>
              <a:buChar char="§"/>
            </a:pPr>
            <a:r>
              <a:rPr lang="en-GB" sz="950" dirty="0">
                <a:solidFill>
                  <a:srgbClr val="404040"/>
                </a:solidFill>
              </a:rPr>
              <a:t>An end to end methodology for assessing a manufacturing processes environmental impact which can be used across the MTC and industrially.</a:t>
            </a:r>
          </a:p>
        </p:txBody>
      </p:sp>
      <p:sp>
        <p:nvSpPr>
          <p:cNvPr id="54" name="Rectangle 53">
            <a:extLst>
              <a:ext uri="{FF2B5EF4-FFF2-40B4-BE49-F238E27FC236}">
                <a16:creationId xmlns:a16="http://schemas.microsoft.com/office/drawing/2014/main" id="{67CB5CDD-8B99-FF41-A163-37477909260F}"/>
              </a:ext>
            </a:extLst>
          </p:cNvPr>
          <p:cNvSpPr/>
          <p:nvPr/>
        </p:nvSpPr>
        <p:spPr>
          <a:xfrm>
            <a:off x="0" y="5976718"/>
            <a:ext cx="6858000" cy="28090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3A5A6"/>
                </a:solidFill>
              </a:rPr>
              <a:t>Insert Picture</a:t>
            </a:r>
          </a:p>
          <a:p>
            <a:pPr algn="ctr"/>
            <a:r>
              <a:rPr lang="en-US" b="1" dirty="0">
                <a:solidFill>
                  <a:srgbClr val="23A5A6"/>
                </a:solidFill>
              </a:rPr>
              <a:t>(and supply original image file)</a:t>
            </a:r>
          </a:p>
        </p:txBody>
      </p:sp>
      <p:sp>
        <p:nvSpPr>
          <p:cNvPr id="56" name="TextBox 55">
            <a:extLst>
              <a:ext uri="{FF2B5EF4-FFF2-40B4-BE49-F238E27FC236}">
                <a16:creationId xmlns:a16="http://schemas.microsoft.com/office/drawing/2014/main" id="{E9E1A095-7F8F-5842-8161-3E0B7AD41A24}"/>
              </a:ext>
            </a:extLst>
          </p:cNvPr>
          <p:cNvSpPr txBox="1"/>
          <p:nvPr/>
        </p:nvSpPr>
        <p:spPr>
          <a:xfrm>
            <a:off x="630716" y="4846479"/>
            <a:ext cx="1532376"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230%</a:t>
            </a:r>
          </a:p>
        </p:txBody>
      </p:sp>
      <p:sp>
        <p:nvSpPr>
          <p:cNvPr id="57" name="TextBox 56">
            <a:extLst>
              <a:ext uri="{FF2B5EF4-FFF2-40B4-BE49-F238E27FC236}">
                <a16:creationId xmlns:a16="http://schemas.microsoft.com/office/drawing/2014/main" id="{1383DC12-76F1-CF4B-A9C0-80415A7A2AC3}"/>
              </a:ext>
            </a:extLst>
          </p:cNvPr>
          <p:cNvSpPr txBox="1"/>
          <p:nvPr/>
        </p:nvSpPr>
        <p:spPr>
          <a:xfrm>
            <a:off x="3015974" y="4846479"/>
            <a:ext cx="1278046"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35%</a:t>
            </a:r>
          </a:p>
        </p:txBody>
      </p:sp>
      <p:sp>
        <p:nvSpPr>
          <p:cNvPr id="59" name="TextBox 58">
            <a:extLst>
              <a:ext uri="{FF2B5EF4-FFF2-40B4-BE49-F238E27FC236}">
                <a16:creationId xmlns:a16="http://schemas.microsoft.com/office/drawing/2014/main" id="{B67C9CE7-A320-8140-A2F8-5E113C74F94E}"/>
              </a:ext>
            </a:extLst>
          </p:cNvPr>
          <p:cNvSpPr txBox="1"/>
          <p:nvPr/>
        </p:nvSpPr>
        <p:spPr>
          <a:xfrm>
            <a:off x="4832412" y="4846479"/>
            <a:ext cx="2168363"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£20.11</a:t>
            </a:r>
          </a:p>
        </p:txBody>
      </p:sp>
      <p:sp>
        <p:nvSpPr>
          <p:cNvPr id="60" name="TextBox 59">
            <a:extLst>
              <a:ext uri="{FF2B5EF4-FFF2-40B4-BE49-F238E27FC236}">
                <a16:creationId xmlns:a16="http://schemas.microsoft.com/office/drawing/2014/main" id="{B8B42615-B4F1-CC43-8BC4-989F90567DBA}"/>
              </a:ext>
            </a:extLst>
          </p:cNvPr>
          <p:cNvSpPr txBox="1"/>
          <p:nvPr/>
        </p:nvSpPr>
        <p:spPr>
          <a:xfrm>
            <a:off x="204883" y="5446643"/>
            <a:ext cx="1926503" cy="461665"/>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Savings in carbon from repair of component compared to make new and replace</a:t>
            </a:r>
          </a:p>
        </p:txBody>
      </p:sp>
      <p:sp>
        <p:nvSpPr>
          <p:cNvPr id="61" name="TextBox 60">
            <a:extLst>
              <a:ext uri="{FF2B5EF4-FFF2-40B4-BE49-F238E27FC236}">
                <a16:creationId xmlns:a16="http://schemas.microsoft.com/office/drawing/2014/main" id="{85D50661-CA3B-CC46-8089-1083211067C7}"/>
              </a:ext>
            </a:extLst>
          </p:cNvPr>
          <p:cNvSpPr txBox="1"/>
          <p:nvPr/>
        </p:nvSpPr>
        <p:spPr>
          <a:xfrm>
            <a:off x="2486170" y="5446643"/>
            <a:ext cx="1926503" cy="461665"/>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Reduction in embodied carbon using  DED for part build compared to casting</a:t>
            </a:r>
          </a:p>
        </p:txBody>
      </p:sp>
      <p:sp>
        <p:nvSpPr>
          <p:cNvPr id="62" name="TextBox 61">
            <a:extLst>
              <a:ext uri="{FF2B5EF4-FFF2-40B4-BE49-F238E27FC236}">
                <a16:creationId xmlns:a16="http://schemas.microsoft.com/office/drawing/2014/main" id="{4A90DE63-AD09-324F-9DA0-8E72F2B8E55E}"/>
              </a:ext>
            </a:extLst>
          </p:cNvPr>
          <p:cNvSpPr txBox="1"/>
          <p:nvPr/>
        </p:nvSpPr>
        <p:spPr>
          <a:xfrm>
            <a:off x="4728871" y="5446643"/>
            <a:ext cx="1926503" cy="338554"/>
          </a:xfrm>
          <a:prstGeom prst="rect">
            <a:avLst/>
          </a:prstGeom>
          <a:noFill/>
        </p:spPr>
        <p:txBody>
          <a:bodyPr wrap="square" rtlCol="0">
            <a:spAutoFit/>
          </a:bodyPr>
          <a:lstStyle/>
          <a:p>
            <a:pPr algn="ctr"/>
            <a:r>
              <a:rPr lang="en-US" sz="800" dirty="0">
                <a:solidFill>
                  <a:srgbClr val="23A5A6"/>
                </a:solidFill>
                <a:latin typeface="Arial" panose="020B0604020202020204" pitchFamily="34" charset="0"/>
                <a:cs typeface="Arial" panose="020B0604020202020204" pitchFamily="34" charset="0"/>
              </a:rPr>
              <a:t>Possible saving in energy costs per propeller blade build</a:t>
            </a:r>
          </a:p>
        </p:txBody>
      </p:sp>
      <p:cxnSp>
        <p:nvCxnSpPr>
          <p:cNvPr id="63" name="Straight Arrow Connector 62">
            <a:extLst>
              <a:ext uri="{FF2B5EF4-FFF2-40B4-BE49-F238E27FC236}">
                <a16:creationId xmlns:a16="http://schemas.microsoft.com/office/drawing/2014/main" id="{D9F0EF27-604B-A644-920E-636370648410}"/>
              </a:ext>
            </a:extLst>
          </p:cNvPr>
          <p:cNvCxnSpPr>
            <a:cxnSpLocks/>
          </p:cNvCxnSpPr>
          <p:nvPr/>
        </p:nvCxnSpPr>
        <p:spPr>
          <a:xfrm flipV="1">
            <a:off x="574953" y="4932636"/>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134B4C8-F1A3-FF46-8A53-3192002B7184}"/>
              </a:ext>
            </a:extLst>
          </p:cNvPr>
          <p:cNvCxnSpPr>
            <a:cxnSpLocks/>
          </p:cNvCxnSpPr>
          <p:nvPr/>
        </p:nvCxnSpPr>
        <p:spPr>
          <a:xfrm>
            <a:off x="2890357" y="4932636"/>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srcRect l="5925" r="5042"/>
          <a:stretch/>
        </p:blipFill>
        <p:spPr>
          <a:xfrm>
            <a:off x="0" y="5976718"/>
            <a:ext cx="3689874" cy="2797196"/>
          </a:xfrm>
          <a:prstGeom prst="rect">
            <a:avLst/>
          </a:prstGeom>
        </p:spPr>
      </p:pic>
      <p:pic>
        <p:nvPicPr>
          <p:cNvPr id="4" name="Picture 3"/>
          <p:cNvPicPr>
            <a:picLocks noChangeAspect="1"/>
          </p:cNvPicPr>
          <p:nvPr/>
        </p:nvPicPr>
        <p:blipFill rotWithShape="1">
          <a:blip r:embed="rId6"/>
          <a:srcRect r="7313"/>
          <a:stretch/>
        </p:blipFill>
        <p:spPr>
          <a:xfrm>
            <a:off x="3561400" y="6015634"/>
            <a:ext cx="3291221" cy="2789605"/>
          </a:xfrm>
          <a:prstGeom prst="rect">
            <a:avLst/>
          </a:prstGeom>
        </p:spPr>
      </p:pic>
      <p:sp>
        <p:nvSpPr>
          <p:cNvPr id="2" name="TextBox 1">
            <a:extLst>
              <a:ext uri="{FF2B5EF4-FFF2-40B4-BE49-F238E27FC236}">
                <a16:creationId xmlns:a16="http://schemas.microsoft.com/office/drawing/2014/main" id="{FF6FE5ED-C9F7-4DD4-6300-268BA42CC684}"/>
              </a:ext>
            </a:extLst>
          </p:cNvPr>
          <p:cNvSpPr txBox="1"/>
          <p:nvPr/>
        </p:nvSpPr>
        <p:spPr>
          <a:xfrm>
            <a:off x="565843" y="4179812"/>
            <a:ext cx="5767155"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Dr Justyna Rybicka, Sustainable Manufacturing Programme Lead , The MTC</a:t>
            </a:r>
          </a:p>
        </p:txBody>
      </p:sp>
    </p:spTree>
    <p:extLst>
      <p:ext uri="{BB962C8B-B14F-4D97-AF65-F5344CB8AC3E}">
        <p14:creationId xmlns:p14="http://schemas.microsoft.com/office/powerpoint/2010/main" val="4018617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C500948B07E4943B4DBAF7008FB09FA" ma:contentTypeVersion="27" ma:contentTypeDescription="Create a new document." ma:contentTypeScope="" ma:versionID="1a0807860f1c2685738e8d9e720a1c29">
  <xsd:schema xmlns:xsd="http://www.w3.org/2001/XMLSchema" xmlns:xs="http://www.w3.org/2001/XMLSchema" xmlns:p="http://schemas.microsoft.com/office/2006/metadata/properties" xmlns:ns1="http://schemas.microsoft.com/sharepoint/v3" xmlns:ns2="8d1fb6e7-7737-4d77-ae6d-070f3f29504d" xmlns:ns3="de2987f4-4814-4061-ba40-5c3077130ade" xmlns:ns4="70158003-75d1-437c-9f07-2debd5df91c1" xmlns:ns5="07aedcd0-99c6-47b7-8a44-bde2e522115c" targetNamespace="http://schemas.microsoft.com/office/2006/metadata/properties" ma:root="true" ma:fieldsID="560195833c2c14f6e8a27b0ce5c329d7" ns1:_="" ns2:_="" ns3:_="" ns4:_="" ns5:_="">
    <xsd:import namespace="http://schemas.microsoft.com/sharepoint/v3"/>
    <xsd:import namespace="8d1fb6e7-7737-4d77-ae6d-070f3f29504d"/>
    <xsd:import namespace="de2987f4-4814-4061-ba40-5c3077130ade"/>
    <xsd:import namespace="70158003-75d1-437c-9f07-2debd5df91c1"/>
    <xsd:import namespace="07aedcd0-99c6-47b7-8a44-bde2e522115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Function"/>
                <xsd:element ref="ns4:MCDocumentCategory" minOccurs="0"/>
                <xsd:element ref="ns5:Department"/>
                <xsd:element ref="ns5:Process_x0020_Owner"/>
                <xsd:element ref="ns5: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fb6e7-7737-4d77-ae6d-070f3f29504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2987f4-4814-4061-ba40-5c3077130ade" elementFormDefault="qualified">
    <xsd:import namespace="http://schemas.microsoft.com/office/2006/documentManagement/types"/>
    <xsd:import namespace="http://schemas.microsoft.com/office/infopath/2007/PartnerControls"/>
    <xsd:element name="Function" ma:index="13" ma:displayName="Function" ma:format="Dropdown" ma:internalName="Function" ma:readOnly="false">
      <xsd:simpleType>
        <xsd:restriction base="dms:Choice">
          <xsd:enumeration value="Academic Engagement"/>
          <xsd:enumeration value="Additive Manufacturing"/>
          <xsd:enumeration value="Advanced Tooling &amp; Fixturing"/>
          <xsd:enumeration value="APS"/>
          <xsd:enumeration value="Apprenticeships"/>
          <xsd:enumeration value="Best Practice Library"/>
          <xsd:enumeration value="CNC"/>
          <xsd:enumeration value="EHS"/>
          <xsd:enumeration value="Electronics"/>
          <xsd:enumeration value="Engineering Drawing Control"/>
          <xsd:enumeration value="Estates"/>
          <xsd:enumeration value="Events"/>
          <xsd:enumeration value="Exec"/>
          <xsd:enumeration value="Facilities"/>
          <xsd:enumeration value="Finance"/>
          <xsd:enumeration value="HR Absence Management"/>
          <xsd:enumeration value="HR Benefits"/>
          <xsd:enumeration value="HR Company Policy"/>
          <xsd:enumeration value="HR Graduates"/>
          <xsd:enumeration value="HR Recruitment"/>
          <xsd:enumeration value="HR Performance, Training &amp; Development"/>
          <xsd:enumeration value="HR &quot;About Us&quot;"/>
          <xsd:enumeration value="Ind Partnership Mgmt"/>
          <xsd:enumeration value="Intelligent Automation"/>
          <xsd:enumeration value="IT"/>
          <xsd:enumeration value="Joining"/>
          <xsd:enumeration value="Legal"/>
          <xsd:enumeration value="Manufacturing Simulation"/>
          <xsd:enumeration value="Marketing"/>
          <xsd:enumeration value="Materials Engineering"/>
          <xsd:enumeration value="Membership"/>
          <xsd:enumeration value="Metrology"/>
          <xsd:enumeration value="MTC Quality Tools"/>
          <xsd:enumeration value="Net Shape"/>
          <xsd:enumeration value="Portfolio Management"/>
          <xsd:enumeration value="Project Launch"/>
          <xsd:enumeration value="Project Delivery"/>
          <xsd:enumeration value="Project Closure"/>
          <xsd:enumeration value="Project Mgmt Office"/>
          <xsd:enumeration value="Proposal Writing"/>
          <xsd:enumeration value="Purchasing"/>
          <xsd:enumeration value="Quality &amp; Risk Management"/>
          <xsd:enumeration value="Requirements Capture"/>
          <xsd:enumeration value="Resource Management"/>
          <xsd:enumeration value="Training"/>
          <xsd:enumeration value="Workshop"/>
          <xsd:enumeration value="NAVIGATION ONLY"/>
          <xsd:enumeration value="Export Control"/>
          <xsd:enumeration value="Value Proposition"/>
          <xsd:enumeration value="CRM"/>
          <xsd:enumeration value="3D Polymer"/>
          <xsd:enumeration value="Modelling &amp; Simulation"/>
        </xsd:restriction>
      </xsd:simpleType>
    </xsd:element>
  </xsd:schema>
  <xsd:schema xmlns:xsd="http://www.w3.org/2001/XMLSchema" xmlns:xs="http://www.w3.org/2001/XMLSchema" xmlns:dms="http://schemas.microsoft.com/office/2006/documentManagement/types" xmlns:pc="http://schemas.microsoft.com/office/infopath/2007/PartnerControls" targetNamespace="70158003-75d1-437c-9f07-2debd5df91c1" elementFormDefault="qualified">
    <xsd:import namespace="http://schemas.microsoft.com/office/2006/documentManagement/types"/>
    <xsd:import namespace="http://schemas.microsoft.com/office/infopath/2007/PartnerControls"/>
    <xsd:element name="MCDocumentCategory" ma:index="14" nillable="true" ma:displayName="Category" ma:default="Category 1" ma:description="The document category." ma:format="Dropdown" ma:hidden="true" ma:internalName="MCDocumentCategory" ma:readOnly="false">
      <xsd:simpleType>
        <xsd:restriction base="dms:Choice">
          <xsd:enumeration value="Category 1"/>
          <xsd:enumeration value="Category 2"/>
          <xsd:enumeration value="Category 3"/>
        </xsd:restriction>
      </xsd:simpleType>
    </xsd:element>
  </xsd:schema>
  <xsd:schema xmlns:xsd="http://www.w3.org/2001/XMLSchema" xmlns:xs="http://www.w3.org/2001/XMLSchema" xmlns:dms="http://schemas.microsoft.com/office/2006/documentManagement/types" xmlns:pc="http://schemas.microsoft.com/office/infopath/2007/PartnerControls" targetNamespace="07aedcd0-99c6-47b7-8a44-bde2e522115c" elementFormDefault="qualified">
    <xsd:import namespace="http://schemas.microsoft.com/office/2006/documentManagement/types"/>
    <xsd:import namespace="http://schemas.microsoft.com/office/infopath/2007/PartnerControls"/>
    <xsd:element name="Department" ma:index="15" ma:displayName="Department" ma:default="Export Control" ma:format="Dropdown" ma:internalName="Department">
      <xsd:simpleType>
        <xsd:restriction base="dms:Choice">
          <xsd:enumeration value="Academic Engagement"/>
          <xsd:enumeration value="AMTC"/>
          <xsd:enumeration value="APS"/>
          <xsd:enumeration value="Commercial"/>
          <xsd:enumeration value="CRM"/>
          <xsd:enumeration value="Electronics"/>
          <xsd:enumeration value="Engineering Drawing Control"/>
          <xsd:enumeration value="Estates"/>
          <xsd:enumeration value="Export Control"/>
          <xsd:enumeration value="Purchasing"/>
          <xsd:enumeration value="Health and Safety"/>
          <xsd:enumeration value="HR"/>
          <xsd:enumeration value="IP"/>
          <xsd:enumeration value="IPM"/>
          <xsd:enumeration value="IT"/>
          <xsd:enumeration value="Marketing"/>
          <xsd:enumeration value="Membership"/>
          <xsd:enumeration value="Finance"/>
          <xsd:enumeration value="Procurement"/>
          <xsd:enumeration value="Estates"/>
          <xsd:enumeration value="Workshop"/>
          <xsd:enumeration value="Quality"/>
          <xsd:enumeration value="PMO"/>
          <xsd:enumeration value="Legal"/>
          <xsd:enumeration value="Materials Engineering"/>
          <xsd:enumeration value="Resource Management"/>
          <xsd:enumeration value="Value Proposition"/>
          <xsd:enumeration value="3D Polymer"/>
          <xsd:enumeration value="Modelling &amp; Simulation"/>
        </xsd:restriction>
      </xsd:simpleType>
    </xsd:element>
    <xsd:element name="Process_x0020_Owner" ma:index="17" ma:displayName="Process Owner" ma:list="UserInfo" ma:SharePointGroup="0" ma:internalName="Proc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19" nillable="true" ma:displayName="Previous Home" ma:format="Dropdown" ma:internalName="Document_x0020_Type">
      <xsd:simpleType>
        <xsd:restriction base="dms:Choice">
          <xsd:enumeration value="Policy, Process &amp; Procedures"/>
          <xsd:enumeration value="Tools &amp;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cess_x0020_Owner xmlns="07aedcd0-99c6-47b7-8a44-bde2e522115c">
      <UserInfo>
        <DisplayName>Richard Watkins</DisplayName>
        <AccountId>675</AccountId>
        <AccountType/>
      </UserInfo>
    </Process_x0020_Owner>
    <MCDocumentCategory xmlns="70158003-75d1-437c-9f07-2debd5df91c1">Category 1</MCDocumentCategory>
    <PublishingStartDate xmlns="http://schemas.microsoft.com/sharepoint/v3" xsi:nil="true"/>
    <PublishingExpirationDate xmlns="http://schemas.microsoft.com/sharepoint/v3" xsi:nil="true"/>
    <Function xmlns="de2987f4-4814-4061-ba40-5c3077130ade">Marketing</Function>
    <Department xmlns="07aedcd0-99c6-47b7-8a44-bde2e522115c">Marketing</Department>
    <Document_x0020_Type xmlns="07aedcd0-99c6-47b7-8a44-bde2e522115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1595EF-65EA-4283-8818-EBADB6587CFE}">
  <ds:schemaRefs>
    <ds:schemaRef ds:uri="http://schemas.microsoft.com/sharepoint/events"/>
  </ds:schemaRefs>
</ds:datastoreItem>
</file>

<file path=customXml/itemProps2.xml><?xml version="1.0" encoding="utf-8"?>
<ds:datastoreItem xmlns:ds="http://schemas.openxmlformats.org/officeDocument/2006/customXml" ds:itemID="{535BC8D8-EE3E-4BD9-A7D6-7C174448F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1fb6e7-7737-4d77-ae6d-070f3f29504d"/>
    <ds:schemaRef ds:uri="de2987f4-4814-4061-ba40-5c3077130ade"/>
    <ds:schemaRef ds:uri="70158003-75d1-437c-9f07-2debd5df91c1"/>
    <ds:schemaRef ds:uri="07aedcd0-99c6-47b7-8a44-bde2e5221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7EF2B8-94B1-4F96-9FAA-5C3D98332E82}">
  <ds:schemaRefs>
    <ds:schemaRef ds:uri="http://schemas.microsoft.com/office/2006/metadata/properties"/>
    <ds:schemaRef ds:uri="http://schemas.microsoft.com/office/infopath/2007/PartnerControls"/>
    <ds:schemaRef ds:uri="07aedcd0-99c6-47b7-8a44-bde2e522115c"/>
    <ds:schemaRef ds:uri="70158003-75d1-437c-9f07-2debd5df91c1"/>
    <ds:schemaRef ds:uri="http://schemas.microsoft.com/sharepoint/v3"/>
    <ds:schemaRef ds:uri="de2987f4-4814-4061-ba40-5c3077130ade"/>
  </ds:schemaRefs>
</ds:datastoreItem>
</file>

<file path=customXml/itemProps4.xml><?xml version="1.0" encoding="utf-8"?>
<ds:datastoreItem xmlns:ds="http://schemas.openxmlformats.org/officeDocument/2006/customXml" ds:itemID="{0DC1FE94-C8E1-4D2A-B762-DA825E28A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301</TotalTime>
  <Words>680</Words>
  <Application>Microsoft Office PowerPoint</Application>
  <PresentationFormat>A4 Paper (210x297 mm)</PresentationFormat>
  <Paragraphs>38</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Printed Case Study Template 2020</dc:title>
  <dc:creator>Matthew Fitzgerald</dc:creator>
  <cp:lastModifiedBy>Harrison Burton</cp:lastModifiedBy>
  <cp:revision>25</cp:revision>
  <dcterms:created xsi:type="dcterms:W3CDTF">2020-08-06T11:17:21Z</dcterms:created>
  <dcterms:modified xsi:type="dcterms:W3CDTF">2023-06-15T09:52:53Z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2016-06-23T00:00:00Z</vt:filetime>
  </property>
  <property fmtid="{D5CDD505-2E9C-101B-9397-08002B2CF9AE}" pid="3" name="Created">
    <vt:filetime>2016-06-23T00:00:00Z</vt:filetime>
  </property>
  <property fmtid="{D5CDD505-2E9C-101B-9397-08002B2CF9AE}" pid="4" name="ContentTypeId">
    <vt:lpwstr>0x0101005C500948B07E4943B4DBAF7008FB09FA</vt:lpwstr>
  </property>
  <property fmtid="{D5CDD505-2E9C-101B-9397-08002B2CF9AE}" pid="5" name="Creator">
    <vt:lpwstr>Adobe InDesign CC 2015 (Macintosh)</vt:lpwstr>
  </property>
  <property fmtid="{D5CDD505-2E9C-101B-9397-08002B2CF9AE}" pid="6" name="MSIP_Label_dcc32827-0462-4e1d-a1f5-3bdfa0aaba34_Enabled">
    <vt:lpwstr>true</vt:lpwstr>
  </property>
  <property fmtid="{D5CDD505-2E9C-101B-9397-08002B2CF9AE}" pid="7" name="MSIP_Label_dcc32827-0462-4e1d-a1f5-3bdfa0aaba34_SetDate">
    <vt:lpwstr>2023-03-27T08:13:55Z</vt:lpwstr>
  </property>
  <property fmtid="{D5CDD505-2E9C-101B-9397-08002B2CF9AE}" pid="8" name="MSIP_Label_dcc32827-0462-4e1d-a1f5-3bdfa0aaba34_Method">
    <vt:lpwstr>Privileged</vt:lpwstr>
  </property>
  <property fmtid="{D5CDD505-2E9C-101B-9397-08002B2CF9AE}" pid="9" name="MSIP_Label_dcc32827-0462-4e1d-a1f5-3bdfa0aaba34_Name">
    <vt:lpwstr>Public</vt:lpwstr>
  </property>
  <property fmtid="{D5CDD505-2E9C-101B-9397-08002B2CF9AE}" pid="10" name="MSIP_Label_dcc32827-0462-4e1d-a1f5-3bdfa0aaba34_SiteId">
    <vt:lpwstr>78d71610-c4a1-4bef-9f10-0192e83ee6d8</vt:lpwstr>
  </property>
  <property fmtid="{D5CDD505-2E9C-101B-9397-08002B2CF9AE}" pid="11" name="MSIP_Label_dcc32827-0462-4e1d-a1f5-3bdfa0aaba34_ActionId">
    <vt:lpwstr>f3b2be0c-1bec-4372-95dd-6ba7c4a63a42</vt:lpwstr>
  </property>
  <property fmtid="{D5CDD505-2E9C-101B-9397-08002B2CF9AE}" pid="12" name="MSIP_Label_dcc32827-0462-4e1d-a1f5-3bdfa0aaba34_ContentBits">
    <vt:lpwstr>0</vt:lpwstr>
  </property>
  <property fmtid="{D5CDD505-2E9C-101B-9397-08002B2CF9AE}" pid="13" name="MTC">
    <vt:lpwstr>c4080121acaca1f6c4ccc2deedb97f8ae5fcabfb5ce0f31e7fe06e91</vt:lpwstr>
  </property>
</Properties>
</file>