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sldIdLst>
    <p:sldId id="260" r:id="rId6"/>
    <p:sldId id="257" r:id="rId7"/>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701F42-0034-99CC-E742-99E7CA33FF6D}" name="Marc Henry" initials="MH" userId="S::marc.henry@the-mtc.org::31251d00-47a3-4baf-ba8a-ec275d787548" providerId="AD"/>
  <p188:author id="{F85B3C7F-183C-FDAA-8D9E-4EBAFA38DF1F}" name="Tian Long See" initials="TLS" userId="S::TianLong.See@the-mtc.org::00d4cb67-f70f-4de9-8cbc-654968d5635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390"/>
    <a:srgbClr val="404040"/>
    <a:srgbClr val="23A5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5"/>
    <p:restoredTop sz="94635"/>
  </p:normalViewPr>
  <p:slideViewPr>
    <p:cSldViewPr snapToGrid="0" snapToObjects="1">
      <p:cViewPr varScale="1">
        <p:scale>
          <a:sx n="133" d="100"/>
          <a:sy n="133" d="100"/>
        </p:scale>
        <p:origin x="114" y="9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181263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28E3B-3119-E54C-8865-7FF3C05A60A7}"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177225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28E3B-3119-E54C-8865-7FF3C05A60A7}"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368618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28E3B-3119-E54C-8865-7FF3C05A60A7}"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356319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E28E3B-3119-E54C-8865-7FF3C05A60A7}"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4184169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E28E3B-3119-E54C-8865-7FF3C05A60A7}"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2484083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E28E3B-3119-E54C-8865-7FF3C05A60A7}" type="datetimeFigureOut">
              <a:rPr lang="en-US" smtClean="0"/>
              <a:t>6/14/2023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396150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E28E3B-3119-E54C-8865-7FF3C05A60A7}" type="datetimeFigureOut">
              <a:rPr lang="en-US" smtClean="0"/>
              <a:t>6/14/2023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2469509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28E3B-3119-E54C-8865-7FF3C05A60A7}" type="datetimeFigureOut">
              <a:rPr lang="en-US" smtClean="0"/>
              <a:t>6/14/2023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81571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BE28E3B-3119-E54C-8865-7FF3C05A60A7}"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64427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BE28E3B-3119-E54C-8865-7FF3C05A60A7}"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162053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7" name="MSIPCMContentMarking" descr="{&quot;HashCode&quot;:720457948,&quot;Placement&quot;:&quot;Header&quot;,&quot;Top&quot;:0.0,&quot;Left&quot;:198.33197,&quot;SlideWidth&quot;:540,&quot;SlideHeight&quot;:780}">
            <a:extLst>
              <a:ext uri="{FF2B5EF4-FFF2-40B4-BE49-F238E27FC236}">
                <a16:creationId xmlns:a16="http://schemas.microsoft.com/office/drawing/2014/main" id="{AE542F3C-0A0C-67BB-15DC-55D2E5C71D86}"/>
              </a:ext>
            </a:extLst>
          </p:cNvPr>
          <p:cNvSpPr txBox="1"/>
          <p:nvPr userDrawn="1"/>
        </p:nvSpPr>
        <p:spPr>
          <a:xfrm>
            <a:off x="2518816" y="54228"/>
            <a:ext cx="1820368" cy="153888"/>
          </a:xfrm>
          <a:prstGeom prst="rect">
            <a:avLst/>
          </a:prstGeom>
          <a:noFill/>
        </p:spPr>
        <p:txBody>
          <a:bodyPr vert="horz" wrap="square" lIns="0" tIns="0" rIns="0" bIns="0" rtlCol="0" anchor="ctr" anchorCtr="1">
            <a:spAutoFit/>
          </a:bodyPr>
          <a:lstStyle/>
          <a:p>
            <a:pPr algn="ctr">
              <a:spcBef>
                <a:spcPts val="0"/>
              </a:spcBef>
              <a:spcAft>
                <a:spcPts val="0"/>
              </a:spcAft>
            </a:pPr>
            <a:endParaRPr lang="en-GB" sz="1000">
              <a:solidFill>
                <a:srgbClr val="000000"/>
              </a:solidFill>
              <a:latin typeface="Calibri" panose="020F0502020204030204" pitchFamily="34" charset="0"/>
            </a:endParaRPr>
          </a:p>
        </p:txBody>
      </p:sp>
      <p:sp>
        <p:nvSpPr>
          <p:cNvPr id="8" name="MSIPCMContentMarking" descr="{&quot;HashCode&quot;:720457948,&quot;Placement&quot;:&quot;Header&quot;,&quot;Top&quot;:0.0,&quot;Left&quot;:198.33197,&quot;SlideWidth&quot;:540,&quot;SlideHeight&quot;:780}">
            <a:extLst>
              <a:ext uri="{FF2B5EF4-FFF2-40B4-BE49-F238E27FC236}">
                <a16:creationId xmlns:a16="http://schemas.microsoft.com/office/drawing/2014/main" id="{EE30D62C-204F-A0A8-F9C9-64850F2A1850}"/>
              </a:ext>
            </a:extLst>
          </p:cNvPr>
          <p:cNvSpPr txBox="1"/>
          <p:nvPr userDrawn="1"/>
        </p:nvSpPr>
        <p:spPr>
          <a:xfrm>
            <a:off x="2518816" y="0"/>
            <a:ext cx="1820368"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MTC – Private – Internal Only</a:t>
            </a:r>
          </a:p>
        </p:txBody>
      </p:sp>
    </p:spTree>
    <p:extLst>
      <p:ext uri="{BB962C8B-B14F-4D97-AF65-F5344CB8AC3E}">
        <p14:creationId xmlns:p14="http://schemas.microsoft.com/office/powerpoint/2010/main" val="257401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9C8C3DC-7B44-0E4F-92B7-6ABFE4718B69}"/>
              </a:ext>
            </a:extLst>
          </p:cNvPr>
          <p:cNvSpPr/>
          <p:nvPr/>
        </p:nvSpPr>
        <p:spPr>
          <a:xfrm>
            <a:off x="0" y="-168666"/>
            <a:ext cx="6858000" cy="1614616"/>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288B2A6-E851-B042-9649-7CF1CB8E7C20}"/>
              </a:ext>
            </a:extLst>
          </p:cNvPr>
          <p:cNvSpPr/>
          <p:nvPr/>
        </p:nvSpPr>
        <p:spPr>
          <a:xfrm>
            <a:off x="0" y="5991800"/>
            <a:ext cx="6858000" cy="1278773"/>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D7D7BA-A48D-984B-96BB-80386953E7A4}"/>
              </a:ext>
            </a:extLst>
          </p:cNvPr>
          <p:cNvSpPr/>
          <p:nvPr/>
        </p:nvSpPr>
        <p:spPr>
          <a:xfrm>
            <a:off x="0" y="9555892"/>
            <a:ext cx="6858000" cy="347815"/>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9DF8DCC7-7A7C-EE4D-9C5D-4301D5EA2431}"/>
              </a:ext>
            </a:extLst>
          </p:cNvPr>
          <p:cNvCxnSpPr/>
          <p:nvPr/>
        </p:nvCxnSpPr>
        <p:spPr>
          <a:xfrm>
            <a:off x="313038" y="749643"/>
            <a:ext cx="622780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7D43A5-E2BB-4B47-9D72-C4D7A1CC9D86}"/>
              </a:ext>
            </a:extLst>
          </p:cNvPr>
          <p:cNvCxnSpPr/>
          <p:nvPr/>
        </p:nvCxnSpPr>
        <p:spPr>
          <a:xfrm>
            <a:off x="1746422" y="280086"/>
            <a:ext cx="0" cy="24731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53241435-53DA-2E41-9059-79E643121A6C}"/>
              </a:ext>
            </a:extLst>
          </p:cNvPr>
          <p:cNvPicPr>
            <a:picLocks noChangeAspect="1"/>
          </p:cNvPicPr>
          <p:nvPr/>
        </p:nvPicPr>
        <p:blipFill>
          <a:blip r:embed="rId2">
            <a:alphaModFix amt="75000"/>
          </a:blip>
          <a:stretch>
            <a:fillRect/>
          </a:stretch>
        </p:blipFill>
        <p:spPr>
          <a:xfrm>
            <a:off x="153191" y="6122972"/>
            <a:ext cx="482600" cy="355600"/>
          </a:xfrm>
          <a:prstGeom prst="rect">
            <a:avLst/>
          </a:prstGeom>
        </p:spPr>
      </p:pic>
      <p:pic>
        <p:nvPicPr>
          <p:cNvPr id="17" name="Picture 16">
            <a:extLst>
              <a:ext uri="{FF2B5EF4-FFF2-40B4-BE49-F238E27FC236}">
                <a16:creationId xmlns:a16="http://schemas.microsoft.com/office/drawing/2014/main" id="{CE0A08FD-FE15-4945-A622-97269D445023}"/>
              </a:ext>
            </a:extLst>
          </p:cNvPr>
          <p:cNvPicPr>
            <a:picLocks noChangeAspect="1"/>
          </p:cNvPicPr>
          <p:nvPr/>
        </p:nvPicPr>
        <p:blipFill>
          <a:blip r:embed="rId3"/>
          <a:stretch>
            <a:fillRect/>
          </a:stretch>
        </p:blipFill>
        <p:spPr>
          <a:xfrm>
            <a:off x="5829643" y="245798"/>
            <a:ext cx="711200" cy="304800"/>
          </a:xfrm>
          <a:prstGeom prst="rect">
            <a:avLst/>
          </a:prstGeom>
        </p:spPr>
      </p:pic>
      <p:pic>
        <p:nvPicPr>
          <p:cNvPr id="19" name="Picture 18">
            <a:extLst>
              <a:ext uri="{FF2B5EF4-FFF2-40B4-BE49-F238E27FC236}">
                <a16:creationId xmlns:a16="http://schemas.microsoft.com/office/drawing/2014/main" id="{D33F8E50-B2CC-4641-ADF7-12359EA827F4}"/>
              </a:ext>
            </a:extLst>
          </p:cNvPr>
          <p:cNvPicPr>
            <a:picLocks noChangeAspect="1"/>
          </p:cNvPicPr>
          <p:nvPr/>
        </p:nvPicPr>
        <p:blipFill>
          <a:blip r:embed="rId4">
            <a:alphaModFix amt="75000"/>
          </a:blip>
          <a:stretch>
            <a:fillRect/>
          </a:stretch>
        </p:blipFill>
        <p:spPr>
          <a:xfrm>
            <a:off x="6402947" y="6913920"/>
            <a:ext cx="292100" cy="215900"/>
          </a:xfrm>
          <a:prstGeom prst="rect">
            <a:avLst/>
          </a:prstGeom>
        </p:spPr>
      </p:pic>
      <p:sp>
        <p:nvSpPr>
          <p:cNvPr id="20" name="TextBox 19">
            <a:extLst>
              <a:ext uri="{FF2B5EF4-FFF2-40B4-BE49-F238E27FC236}">
                <a16:creationId xmlns:a16="http://schemas.microsoft.com/office/drawing/2014/main" id="{B6794DDF-0B56-9646-995F-9EFB0D05973F}"/>
              </a:ext>
            </a:extLst>
          </p:cNvPr>
          <p:cNvSpPr txBox="1"/>
          <p:nvPr/>
        </p:nvSpPr>
        <p:spPr>
          <a:xfrm>
            <a:off x="241662" y="200991"/>
            <a:ext cx="1143000"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Market Sector:</a:t>
            </a:r>
          </a:p>
        </p:txBody>
      </p:sp>
      <p:sp>
        <p:nvSpPr>
          <p:cNvPr id="21" name="TextBox 20">
            <a:extLst>
              <a:ext uri="{FF2B5EF4-FFF2-40B4-BE49-F238E27FC236}">
                <a16:creationId xmlns:a16="http://schemas.microsoft.com/office/drawing/2014/main" id="{0D60FCF8-4268-FF4D-9D25-0AAFCF4F0A71}"/>
              </a:ext>
            </a:extLst>
          </p:cNvPr>
          <p:cNvSpPr txBox="1"/>
          <p:nvPr/>
        </p:nvSpPr>
        <p:spPr>
          <a:xfrm>
            <a:off x="241662" y="370808"/>
            <a:ext cx="1405906" cy="230832"/>
          </a:xfrm>
          <a:prstGeom prst="rect">
            <a:avLst/>
          </a:prstGeom>
          <a:noFill/>
        </p:spPr>
        <p:txBody>
          <a:bodyPr wrap="square" rtlCol="0">
            <a:spAutoFit/>
          </a:bodyPr>
          <a:lstStyle/>
          <a:p>
            <a:r>
              <a:rPr lang="en-US" sz="900" b="1" dirty="0">
                <a:solidFill>
                  <a:schemeClr val="bg1"/>
                </a:solidFill>
                <a:latin typeface="Arial" panose="020B0604020202020204" pitchFamily="34" charset="0"/>
                <a:cs typeface="Arial" panose="020B0604020202020204" pitchFamily="34" charset="0"/>
              </a:rPr>
              <a:t>POWER &amp; ENERGY</a:t>
            </a:r>
          </a:p>
        </p:txBody>
      </p:sp>
      <p:sp>
        <p:nvSpPr>
          <p:cNvPr id="22" name="TextBox 21">
            <a:extLst>
              <a:ext uri="{FF2B5EF4-FFF2-40B4-BE49-F238E27FC236}">
                <a16:creationId xmlns:a16="http://schemas.microsoft.com/office/drawing/2014/main" id="{CB97E60D-4191-D04E-A3DF-C4CAB7B43EE4}"/>
              </a:ext>
            </a:extLst>
          </p:cNvPr>
          <p:cNvSpPr txBox="1"/>
          <p:nvPr/>
        </p:nvSpPr>
        <p:spPr>
          <a:xfrm>
            <a:off x="1907177" y="200991"/>
            <a:ext cx="1234440"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Technology Theme:</a:t>
            </a:r>
          </a:p>
        </p:txBody>
      </p:sp>
      <p:sp>
        <p:nvSpPr>
          <p:cNvPr id="23" name="TextBox 22">
            <a:extLst>
              <a:ext uri="{FF2B5EF4-FFF2-40B4-BE49-F238E27FC236}">
                <a16:creationId xmlns:a16="http://schemas.microsoft.com/office/drawing/2014/main" id="{63429652-38E2-0642-BD60-6BE9ACA3D218}"/>
              </a:ext>
            </a:extLst>
          </p:cNvPr>
          <p:cNvSpPr txBox="1"/>
          <p:nvPr/>
        </p:nvSpPr>
        <p:spPr>
          <a:xfrm>
            <a:off x="1907176" y="370808"/>
            <a:ext cx="3560705" cy="230832"/>
          </a:xfrm>
          <a:prstGeom prst="rect">
            <a:avLst/>
          </a:prstGeom>
          <a:noFill/>
        </p:spPr>
        <p:txBody>
          <a:bodyPr wrap="square" rtlCol="0">
            <a:spAutoFit/>
          </a:bodyPr>
          <a:lstStyle/>
          <a:p>
            <a:r>
              <a:rPr lang="en-US" sz="900" b="1" dirty="0">
                <a:solidFill>
                  <a:schemeClr val="bg1"/>
                </a:solidFill>
                <a:latin typeface="Arial" panose="020B0604020202020204" pitchFamily="34" charset="0"/>
                <a:cs typeface="Arial" panose="020B0604020202020204" pitchFamily="34" charset="0"/>
              </a:rPr>
              <a:t>Industry Leading Laser Technology</a:t>
            </a:r>
          </a:p>
        </p:txBody>
      </p:sp>
      <p:sp>
        <p:nvSpPr>
          <p:cNvPr id="24" name="TextBox 23">
            <a:extLst>
              <a:ext uri="{FF2B5EF4-FFF2-40B4-BE49-F238E27FC236}">
                <a16:creationId xmlns:a16="http://schemas.microsoft.com/office/drawing/2014/main" id="{48B2C9F0-E024-FF46-971F-5B0945E92C6A}"/>
              </a:ext>
            </a:extLst>
          </p:cNvPr>
          <p:cNvSpPr txBox="1"/>
          <p:nvPr/>
        </p:nvSpPr>
        <p:spPr>
          <a:xfrm>
            <a:off x="-2060" y="814792"/>
            <a:ext cx="6858000" cy="553998"/>
          </a:xfrm>
          <a:prstGeom prst="rect">
            <a:avLst/>
          </a:prstGeom>
          <a:noFill/>
        </p:spPr>
        <p:txBody>
          <a:bodyPr wrap="square" rtlCol="0">
            <a:spAutoFit/>
          </a:bodyPr>
          <a:lstStyle/>
          <a:p>
            <a:pPr algn="ctr"/>
            <a:r>
              <a:rPr lang="en-US" sz="1500" b="1" dirty="0">
                <a:solidFill>
                  <a:schemeClr val="bg1"/>
                </a:solidFill>
                <a:latin typeface="Arial" panose="020B0604020202020204" pitchFamily="34" charset="0"/>
                <a:cs typeface="Arial" panose="020B0604020202020204" pitchFamily="34" charset="0"/>
              </a:rPr>
              <a:t>Three-Dimensional (3D) Printing of Electronics onto Additive Manufacturing Components</a:t>
            </a:r>
          </a:p>
        </p:txBody>
      </p:sp>
      <p:sp>
        <p:nvSpPr>
          <p:cNvPr id="26" name="TextBox 25">
            <a:extLst>
              <a:ext uri="{FF2B5EF4-FFF2-40B4-BE49-F238E27FC236}">
                <a16:creationId xmlns:a16="http://schemas.microsoft.com/office/drawing/2014/main" id="{B43F968C-9A80-9D47-AD1B-7FE140DAC1A9}"/>
              </a:ext>
            </a:extLst>
          </p:cNvPr>
          <p:cNvSpPr txBox="1"/>
          <p:nvPr/>
        </p:nvSpPr>
        <p:spPr>
          <a:xfrm>
            <a:off x="153190" y="4335726"/>
            <a:ext cx="6163345" cy="307777"/>
          </a:xfrm>
          <a:prstGeom prst="rect">
            <a:avLst/>
          </a:prstGeom>
          <a:noFill/>
        </p:spPr>
        <p:txBody>
          <a:bodyPr wrap="square" rtlCol="0">
            <a:spAutoFit/>
          </a:bodyPr>
          <a:lstStyle/>
          <a:p>
            <a:r>
              <a:rPr lang="en-GB" sz="1400" b="1" dirty="0">
                <a:solidFill>
                  <a:srgbClr val="23A5A6"/>
                </a:solidFill>
                <a:latin typeface="Arial" panose="020B0604020202020204" pitchFamily="34" charset="0"/>
                <a:cs typeface="Arial" panose="020B0604020202020204" pitchFamily="34" charset="0"/>
              </a:rPr>
              <a:t>EXPERIMENTAL VALIDATION FOR LARGE INTERFERENCE FITS</a:t>
            </a:r>
          </a:p>
        </p:txBody>
      </p:sp>
      <p:sp>
        <p:nvSpPr>
          <p:cNvPr id="27" name="TextBox 26">
            <a:extLst>
              <a:ext uri="{FF2B5EF4-FFF2-40B4-BE49-F238E27FC236}">
                <a16:creationId xmlns:a16="http://schemas.microsoft.com/office/drawing/2014/main" id="{B06EFAEF-45A4-FC42-B81C-C599C2A7418D}"/>
              </a:ext>
            </a:extLst>
          </p:cNvPr>
          <p:cNvSpPr txBox="1"/>
          <p:nvPr/>
        </p:nvSpPr>
        <p:spPr>
          <a:xfrm>
            <a:off x="153191" y="4709089"/>
            <a:ext cx="6405005" cy="1131079"/>
          </a:xfrm>
          <a:prstGeom prst="rect">
            <a:avLst/>
          </a:prstGeom>
          <a:noFill/>
        </p:spPr>
        <p:txBody>
          <a:bodyPr wrap="square" rtlCol="0">
            <a:spAutoFit/>
          </a:bodyPr>
          <a:lstStyle/>
          <a:p>
            <a:pPr algn="just"/>
            <a:r>
              <a:rPr lang="en-GB" sz="1350" dirty="0">
                <a:solidFill>
                  <a:srgbClr val="404040"/>
                </a:solidFill>
                <a:latin typeface="Arial" panose="020B0604020202020204" pitchFamily="34" charset="0"/>
                <a:cs typeface="Arial" panose="020B0604020202020204" pitchFamily="34" charset="0"/>
              </a:rPr>
              <a:t>The MTC has developed an alternative manufacturing process for 3D printing of electronics that is able to deposit conductive tracks on conformal geometries for common and high-performance 3D printing polymers. The technique utilises an ultra-short pulse laser activation, surface chemical treatment and a conventional electroless plating process.</a:t>
            </a:r>
          </a:p>
        </p:txBody>
      </p:sp>
      <p:sp>
        <p:nvSpPr>
          <p:cNvPr id="28" name="TextBox 27">
            <a:extLst>
              <a:ext uri="{FF2B5EF4-FFF2-40B4-BE49-F238E27FC236}">
                <a16:creationId xmlns:a16="http://schemas.microsoft.com/office/drawing/2014/main" id="{AB45C956-669D-2A45-AB8A-91D63738A358}"/>
              </a:ext>
            </a:extLst>
          </p:cNvPr>
          <p:cNvSpPr txBox="1"/>
          <p:nvPr/>
        </p:nvSpPr>
        <p:spPr>
          <a:xfrm>
            <a:off x="635791" y="6070244"/>
            <a:ext cx="5767155" cy="1161857"/>
          </a:xfrm>
          <a:prstGeom prst="rect">
            <a:avLst/>
          </a:prstGeom>
          <a:noFill/>
        </p:spPr>
        <p:txBody>
          <a:bodyPr wrap="square" rtlCol="0">
            <a:spAutoFit/>
          </a:bodyPr>
          <a:lstStyle/>
          <a:p>
            <a:pPr algn="just"/>
            <a:r>
              <a:rPr lang="en-GB" sz="1150" dirty="0">
                <a:solidFill>
                  <a:schemeClr val="bg1"/>
                </a:solidFill>
                <a:latin typeface="Arial" panose="020B0604020202020204" pitchFamily="34" charset="0"/>
                <a:cs typeface="Arial" panose="020B0604020202020204" pitchFamily="34" charset="0"/>
              </a:rPr>
              <a:t>There is a huge potential for 3D printing of electronics including embedded sensory, customisation, shorter process chains and reduction of material waste. The work completed by the MTC provides a digital manufacturing process which can unleash the UK electronics industry from traditional design constraints and enable the manufacture of connected consumer electronics in the world of the Internet of things.</a:t>
            </a:r>
          </a:p>
          <a:p>
            <a:endParaRPr lang="en-GB" sz="1200" dirty="0">
              <a:solidFill>
                <a:schemeClr val="bg1"/>
              </a:solidFill>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D4FB24F9-1ADD-A443-B38D-EB4DC7654DF8}"/>
              </a:ext>
            </a:extLst>
          </p:cNvPr>
          <p:cNvSpPr txBox="1"/>
          <p:nvPr/>
        </p:nvSpPr>
        <p:spPr>
          <a:xfrm>
            <a:off x="635791" y="7000056"/>
            <a:ext cx="5767155" cy="230832"/>
          </a:xfrm>
          <a:prstGeom prst="rect">
            <a:avLst/>
          </a:prstGeom>
          <a:noFill/>
        </p:spPr>
        <p:txBody>
          <a:bodyPr wrap="square" rtlCol="0">
            <a:spAutoFit/>
          </a:bodyPr>
          <a:lstStyle/>
          <a:p>
            <a:r>
              <a:rPr lang="en-GB" sz="900" b="1" dirty="0">
                <a:solidFill>
                  <a:schemeClr val="bg1"/>
                </a:solidFill>
                <a:latin typeface="Arial" panose="020B0604020202020204" pitchFamily="34" charset="0"/>
                <a:cs typeface="Arial" panose="020B0604020202020204" pitchFamily="34" charset="0"/>
              </a:rPr>
              <a:t>Reza Nekouie Esfahani, Senior Research Engineer - the MTC                     </a:t>
            </a:r>
          </a:p>
        </p:txBody>
      </p:sp>
      <p:sp>
        <p:nvSpPr>
          <p:cNvPr id="30" name="TextBox 29">
            <a:extLst>
              <a:ext uri="{FF2B5EF4-FFF2-40B4-BE49-F238E27FC236}">
                <a16:creationId xmlns:a16="http://schemas.microsoft.com/office/drawing/2014/main" id="{A0F78944-3D3C-4A43-AE6C-AF898F64D1B4}"/>
              </a:ext>
            </a:extLst>
          </p:cNvPr>
          <p:cNvSpPr txBox="1"/>
          <p:nvPr/>
        </p:nvSpPr>
        <p:spPr>
          <a:xfrm>
            <a:off x="2650687" y="7451794"/>
            <a:ext cx="1737362" cy="307777"/>
          </a:xfrm>
          <a:prstGeom prst="rect">
            <a:avLst/>
          </a:prstGeom>
          <a:noFill/>
        </p:spPr>
        <p:txBody>
          <a:bodyPr wrap="square" rtlCol="0">
            <a:spAutoFit/>
          </a:bodyPr>
          <a:lstStyle/>
          <a:p>
            <a:r>
              <a:rPr lang="en-GB" sz="1400" b="1" dirty="0">
                <a:solidFill>
                  <a:srgbClr val="23A5A6"/>
                </a:solidFill>
                <a:latin typeface="Arial" panose="020B0604020202020204" pitchFamily="34" charset="0"/>
                <a:cs typeface="Arial" panose="020B0604020202020204" pitchFamily="34" charset="0"/>
              </a:rPr>
              <a:t>THE CHALLENGE</a:t>
            </a:r>
          </a:p>
        </p:txBody>
      </p:sp>
      <p:sp>
        <p:nvSpPr>
          <p:cNvPr id="32" name="TextBox 31">
            <a:extLst>
              <a:ext uri="{FF2B5EF4-FFF2-40B4-BE49-F238E27FC236}">
                <a16:creationId xmlns:a16="http://schemas.microsoft.com/office/drawing/2014/main" id="{39823E0A-0E24-8443-A5CD-D85969040B0C}"/>
              </a:ext>
            </a:extLst>
          </p:cNvPr>
          <p:cNvSpPr txBox="1"/>
          <p:nvPr/>
        </p:nvSpPr>
        <p:spPr>
          <a:xfrm>
            <a:off x="410725" y="7869396"/>
            <a:ext cx="6032429" cy="1335174"/>
          </a:xfrm>
          <a:prstGeom prst="rect">
            <a:avLst/>
          </a:prstGeom>
          <a:noFill/>
        </p:spPr>
        <p:txBody>
          <a:bodyPr wrap="square" rtlCol="0">
            <a:spAutoFit/>
          </a:bodyPr>
          <a:lstStyle/>
          <a:p>
            <a:pPr algn="ctr">
              <a:lnSpc>
                <a:spcPts val="1250"/>
              </a:lnSpc>
              <a:spcAft>
                <a:spcPts val="700"/>
              </a:spcAft>
            </a:pPr>
            <a:r>
              <a:rPr lang="en-GB" sz="950" dirty="0">
                <a:solidFill>
                  <a:srgbClr val="404040"/>
                </a:solidFill>
                <a:latin typeface="Arial" panose="020B0604020202020204" pitchFamily="34" charset="0"/>
                <a:cs typeface="Arial" panose="020B0604020202020204" pitchFamily="34" charset="0"/>
              </a:rPr>
              <a:t>Conventional manufacturing of electronic systems have limited design freedom and customisation. Additive manufacturing (AM) technique can address these issues but cannot yet achieve the required functionality, miniaturisation and reliability for modern electronic systems. </a:t>
            </a:r>
          </a:p>
          <a:p>
            <a:pPr algn="ctr">
              <a:lnSpc>
                <a:spcPts val="1250"/>
              </a:lnSpc>
              <a:spcAft>
                <a:spcPts val="700"/>
              </a:spcAft>
            </a:pPr>
            <a:r>
              <a:rPr lang="en-GB" sz="950" dirty="0">
                <a:solidFill>
                  <a:srgbClr val="404040"/>
                </a:solidFill>
                <a:latin typeface="Arial" panose="020B0604020202020204" pitchFamily="34" charset="0"/>
                <a:cs typeface="Arial" panose="020B0604020202020204" pitchFamily="34" charset="0"/>
              </a:rPr>
              <a:t>The laser-based printed circuit board (PCB) manufacturing technique can significantly reduce the processing time/steps while improving the circuitry miniaturisation, design customisability and environmental impact. Such advantages make this technique a robust and reliable candidate for building conformal PCB prototype units with a shorter lead time. </a:t>
            </a:r>
          </a:p>
        </p:txBody>
      </p:sp>
      <p:sp>
        <p:nvSpPr>
          <p:cNvPr id="36" name="Rectangle 35">
            <a:extLst>
              <a:ext uri="{FF2B5EF4-FFF2-40B4-BE49-F238E27FC236}">
                <a16:creationId xmlns:a16="http://schemas.microsoft.com/office/drawing/2014/main" id="{3D4FE6D8-E741-454C-81AF-F2CDD566EA41}"/>
              </a:ext>
            </a:extLst>
          </p:cNvPr>
          <p:cNvSpPr/>
          <p:nvPr/>
        </p:nvSpPr>
        <p:spPr>
          <a:xfrm>
            <a:off x="-2061" y="1511536"/>
            <a:ext cx="6858000" cy="2381299"/>
          </a:xfrm>
          <a:prstGeom prst="rect">
            <a:avLst/>
          </a:prstGeom>
          <a:gradFill flip="none" rotWithShape="1">
            <a:gsLst>
              <a:gs pos="0">
                <a:srgbClr val="318390"/>
              </a:gs>
              <a:gs pos="100000">
                <a:srgbClr val="23A5A5"/>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32C04FF8-AE40-55B8-A201-3DCA5943B780}"/>
              </a:ext>
            </a:extLst>
          </p:cNvPr>
          <p:cNvGrpSpPr/>
          <p:nvPr/>
        </p:nvGrpSpPr>
        <p:grpSpPr>
          <a:xfrm>
            <a:off x="590368" y="1641122"/>
            <a:ext cx="5530650" cy="2138679"/>
            <a:chOff x="1486027" y="1741301"/>
            <a:chExt cx="5530650" cy="2138679"/>
          </a:xfrm>
          <a:solidFill>
            <a:srgbClr val="FF0000"/>
          </a:solidFill>
          <a:effectLst>
            <a:outerShdw blurRad="50800" dist="38100" dir="18900000" algn="bl" rotWithShape="0">
              <a:prstClr val="black">
                <a:alpha val="40000"/>
              </a:prstClr>
            </a:outerShdw>
          </a:effectLst>
        </p:grpSpPr>
        <p:pic>
          <p:nvPicPr>
            <p:cNvPr id="14" name="Picture 13">
              <a:extLst>
                <a:ext uri="{FF2B5EF4-FFF2-40B4-BE49-F238E27FC236}">
                  <a16:creationId xmlns:a16="http://schemas.microsoft.com/office/drawing/2014/main" id="{57B733DF-E96E-36E1-757B-6860BA1E04EB}"/>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486027" y="1741301"/>
              <a:ext cx="2032860" cy="2119488"/>
            </a:xfrm>
            <a:prstGeom prst="rect">
              <a:avLst/>
            </a:prstGeom>
            <a:grpFill/>
            <a:ln w="19050">
              <a:solidFill>
                <a:schemeClr val="tx1"/>
              </a:solidFill>
            </a:ln>
          </p:spPr>
        </p:pic>
        <p:pic>
          <p:nvPicPr>
            <p:cNvPr id="16" name="Picture 15" descr="A picture containing orange&#10;&#10;Description automatically generated">
              <a:extLst>
                <a:ext uri="{FF2B5EF4-FFF2-40B4-BE49-F238E27FC236}">
                  <a16:creationId xmlns:a16="http://schemas.microsoft.com/office/drawing/2014/main" id="{57D85EA6-A22B-BDD2-CD4D-045E2D3B594F}"/>
                </a:ext>
              </a:extLst>
            </p:cNvPr>
            <p:cNvPicPr>
              <a:picLocks noChangeAspect="1"/>
            </p:cNvPicPr>
            <p:nvPr/>
          </p:nvPicPr>
          <p:blipFill>
            <a:blip r:embed="rId7"/>
            <a:stretch>
              <a:fillRect/>
            </a:stretch>
          </p:blipFill>
          <p:spPr>
            <a:xfrm>
              <a:off x="4684845" y="1764289"/>
              <a:ext cx="2331832" cy="2115691"/>
            </a:xfrm>
            <a:prstGeom prst="rect">
              <a:avLst/>
            </a:prstGeom>
            <a:grpFill/>
            <a:ln w="19050">
              <a:solidFill>
                <a:schemeClr val="tx1"/>
              </a:solidFill>
            </a:ln>
            <a:effectLst>
              <a:outerShdw blurRad="50800" dist="50800" dir="5400000" algn="ctr" rotWithShape="0">
                <a:srgbClr val="000000"/>
              </a:outerShdw>
            </a:effectLst>
          </p:spPr>
        </p:pic>
      </p:grpSp>
    </p:spTree>
    <p:extLst>
      <p:ext uri="{BB962C8B-B14F-4D97-AF65-F5344CB8AC3E}">
        <p14:creationId xmlns:p14="http://schemas.microsoft.com/office/powerpoint/2010/main" val="350338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671C0C4-B7A3-C445-BD59-84481363880A}"/>
              </a:ext>
            </a:extLst>
          </p:cNvPr>
          <p:cNvSpPr/>
          <p:nvPr/>
        </p:nvSpPr>
        <p:spPr>
          <a:xfrm rot="10800000">
            <a:off x="0" y="-1"/>
            <a:ext cx="6858000" cy="671034"/>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5944CEA-674E-D740-809E-097FD38AA25F}"/>
              </a:ext>
            </a:extLst>
          </p:cNvPr>
          <p:cNvSpPr/>
          <p:nvPr/>
        </p:nvSpPr>
        <p:spPr>
          <a:xfrm rot="10800000">
            <a:off x="-2" y="3110802"/>
            <a:ext cx="6858000" cy="1179460"/>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E8C5497A-DC70-6948-88CB-71649303598B}"/>
              </a:ext>
            </a:extLst>
          </p:cNvPr>
          <p:cNvPicPr>
            <a:picLocks noChangeAspect="1"/>
          </p:cNvPicPr>
          <p:nvPr/>
        </p:nvPicPr>
        <p:blipFill>
          <a:blip r:embed="rId2">
            <a:alphaModFix amt="75000"/>
          </a:blip>
          <a:stretch>
            <a:fillRect/>
          </a:stretch>
        </p:blipFill>
        <p:spPr>
          <a:xfrm>
            <a:off x="155249" y="3162725"/>
            <a:ext cx="482600" cy="355600"/>
          </a:xfrm>
          <a:prstGeom prst="rect">
            <a:avLst/>
          </a:prstGeom>
        </p:spPr>
      </p:pic>
      <p:pic>
        <p:nvPicPr>
          <p:cNvPr id="38" name="Picture 37">
            <a:extLst>
              <a:ext uri="{FF2B5EF4-FFF2-40B4-BE49-F238E27FC236}">
                <a16:creationId xmlns:a16="http://schemas.microsoft.com/office/drawing/2014/main" id="{E67132D9-A6DE-4849-91F5-A3B5B7FB9E5B}"/>
              </a:ext>
            </a:extLst>
          </p:cNvPr>
          <p:cNvPicPr>
            <a:picLocks noChangeAspect="1"/>
          </p:cNvPicPr>
          <p:nvPr/>
        </p:nvPicPr>
        <p:blipFill>
          <a:blip r:embed="rId3">
            <a:alphaModFix amt="75000"/>
          </a:blip>
          <a:stretch>
            <a:fillRect/>
          </a:stretch>
        </p:blipFill>
        <p:spPr>
          <a:xfrm>
            <a:off x="6405005" y="3899567"/>
            <a:ext cx="292100" cy="215900"/>
          </a:xfrm>
          <a:prstGeom prst="rect">
            <a:avLst/>
          </a:prstGeom>
        </p:spPr>
      </p:pic>
      <p:sp>
        <p:nvSpPr>
          <p:cNvPr id="39" name="TextBox 38">
            <a:extLst>
              <a:ext uri="{FF2B5EF4-FFF2-40B4-BE49-F238E27FC236}">
                <a16:creationId xmlns:a16="http://schemas.microsoft.com/office/drawing/2014/main" id="{15FDA0DF-9349-D64B-A4EC-4788190CF24D}"/>
              </a:ext>
            </a:extLst>
          </p:cNvPr>
          <p:cNvSpPr txBox="1"/>
          <p:nvPr/>
        </p:nvSpPr>
        <p:spPr>
          <a:xfrm>
            <a:off x="637850" y="3208310"/>
            <a:ext cx="5767154" cy="769441"/>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Within the UK there is significant capability in manufacturing innovation particularly around power electronics and sensors. This technique further enhances that UK offering. Through projects like this the MTC has de-risked the technology in the hopes to better enable industry adoption into future product designs.  </a:t>
            </a:r>
          </a:p>
        </p:txBody>
      </p:sp>
      <p:sp>
        <p:nvSpPr>
          <p:cNvPr id="40" name="TextBox 39">
            <a:extLst>
              <a:ext uri="{FF2B5EF4-FFF2-40B4-BE49-F238E27FC236}">
                <a16:creationId xmlns:a16="http://schemas.microsoft.com/office/drawing/2014/main" id="{3901B5AA-F5BE-D84D-8E2F-02C5FAF52EE8}"/>
              </a:ext>
            </a:extLst>
          </p:cNvPr>
          <p:cNvSpPr txBox="1"/>
          <p:nvPr/>
        </p:nvSpPr>
        <p:spPr>
          <a:xfrm>
            <a:off x="669533" y="3947879"/>
            <a:ext cx="5767155" cy="230832"/>
          </a:xfrm>
          <a:prstGeom prst="rect">
            <a:avLst/>
          </a:prstGeom>
          <a:noFill/>
        </p:spPr>
        <p:txBody>
          <a:bodyPr wrap="square" rtlCol="0">
            <a:spAutoFit/>
          </a:bodyPr>
          <a:lstStyle/>
          <a:p>
            <a:r>
              <a:rPr lang="en-GB" sz="900" b="1" dirty="0" err="1">
                <a:solidFill>
                  <a:schemeClr val="bg1"/>
                </a:solidFill>
                <a:latin typeface="Arial" panose="020B0604020202020204" pitchFamily="34" charset="0"/>
                <a:cs typeface="Arial" panose="020B0604020202020204" pitchFamily="34" charset="0"/>
              </a:rPr>
              <a:t>Dr.</a:t>
            </a:r>
            <a:r>
              <a:rPr lang="en-GB" sz="900" b="1" dirty="0">
                <a:solidFill>
                  <a:schemeClr val="bg1"/>
                </a:solidFill>
                <a:latin typeface="Arial" panose="020B0604020202020204" pitchFamily="34" charset="0"/>
                <a:cs typeface="Arial" panose="020B0604020202020204" pitchFamily="34" charset="0"/>
              </a:rPr>
              <a:t> Marc Henry, Electrification – Sector Development Manager</a:t>
            </a:r>
          </a:p>
        </p:txBody>
      </p:sp>
      <p:sp>
        <p:nvSpPr>
          <p:cNvPr id="43" name="Rectangle 42">
            <a:extLst>
              <a:ext uri="{FF2B5EF4-FFF2-40B4-BE49-F238E27FC236}">
                <a16:creationId xmlns:a16="http://schemas.microsoft.com/office/drawing/2014/main" id="{AFB0907D-FA1D-0746-ADC2-BC65F82CAD07}"/>
              </a:ext>
            </a:extLst>
          </p:cNvPr>
          <p:cNvSpPr/>
          <p:nvPr/>
        </p:nvSpPr>
        <p:spPr>
          <a:xfrm rot="10800000">
            <a:off x="0" y="8785781"/>
            <a:ext cx="6858000" cy="1120219"/>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19F9731-304F-FF4D-A28D-49519486C768}"/>
              </a:ext>
            </a:extLst>
          </p:cNvPr>
          <p:cNvPicPr>
            <a:picLocks noChangeAspect="1"/>
          </p:cNvPicPr>
          <p:nvPr/>
        </p:nvPicPr>
        <p:blipFill>
          <a:blip r:embed="rId4"/>
          <a:stretch>
            <a:fillRect/>
          </a:stretch>
        </p:blipFill>
        <p:spPr>
          <a:xfrm>
            <a:off x="5649357" y="9022492"/>
            <a:ext cx="901700" cy="609600"/>
          </a:xfrm>
          <a:prstGeom prst="rect">
            <a:avLst/>
          </a:prstGeom>
        </p:spPr>
      </p:pic>
      <p:cxnSp>
        <p:nvCxnSpPr>
          <p:cNvPr id="44" name="Straight Connector 43">
            <a:extLst>
              <a:ext uri="{FF2B5EF4-FFF2-40B4-BE49-F238E27FC236}">
                <a16:creationId xmlns:a16="http://schemas.microsoft.com/office/drawing/2014/main" id="{0CEF4479-5504-4A47-A552-CBFCE4AEF79F}"/>
              </a:ext>
            </a:extLst>
          </p:cNvPr>
          <p:cNvCxnSpPr>
            <a:cxnSpLocks/>
          </p:cNvCxnSpPr>
          <p:nvPr/>
        </p:nvCxnSpPr>
        <p:spPr>
          <a:xfrm>
            <a:off x="2283749" y="9209988"/>
            <a:ext cx="0" cy="34829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71A7C95D-7CE1-3A43-BDDA-F1404323D200}"/>
              </a:ext>
            </a:extLst>
          </p:cNvPr>
          <p:cNvSpPr txBox="1"/>
          <p:nvPr/>
        </p:nvSpPr>
        <p:spPr>
          <a:xfrm>
            <a:off x="241661" y="9153302"/>
            <a:ext cx="1926503" cy="461665"/>
          </a:xfrm>
          <a:prstGeom prst="rect">
            <a:avLst/>
          </a:prstGeom>
          <a:noFill/>
        </p:spPr>
        <p:txBody>
          <a:bodyPr wrap="square" rtlCol="0">
            <a:spAutoFit/>
          </a:bodyPr>
          <a:lstStyle/>
          <a:p>
            <a:r>
              <a:rPr lang="en-US" sz="800" dirty="0">
                <a:solidFill>
                  <a:schemeClr val="bg1"/>
                </a:solidFill>
                <a:latin typeface="Arial" panose="020B0604020202020204" pitchFamily="34" charset="0"/>
                <a:cs typeface="Arial" panose="020B0604020202020204" pitchFamily="34" charset="0"/>
              </a:rPr>
              <a:t>Manufacturing Technology Centre,</a:t>
            </a:r>
          </a:p>
          <a:p>
            <a:r>
              <a:rPr lang="en-US" sz="800" dirty="0">
                <a:solidFill>
                  <a:schemeClr val="bg1"/>
                </a:solidFill>
                <a:latin typeface="Arial" panose="020B0604020202020204" pitchFamily="34" charset="0"/>
                <a:cs typeface="Arial" panose="020B0604020202020204" pitchFamily="34" charset="0"/>
              </a:rPr>
              <a:t>Pilot Way, </a:t>
            </a:r>
            <a:r>
              <a:rPr lang="en-US" sz="800" dirty="0" err="1">
                <a:solidFill>
                  <a:schemeClr val="bg1"/>
                </a:solidFill>
                <a:latin typeface="Arial" panose="020B0604020202020204" pitchFamily="34" charset="0"/>
                <a:cs typeface="Arial" panose="020B0604020202020204" pitchFamily="34" charset="0"/>
              </a:rPr>
              <a:t>Ansty</a:t>
            </a:r>
            <a:r>
              <a:rPr lang="en-US" sz="800" dirty="0">
                <a:solidFill>
                  <a:schemeClr val="bg1"/>
                </a:solidFill>
                <a:latin typeface="Arial" panose="020B0604020202020204" pitchFamily="34" charset="0"/>
                <a:cs typeface="Arial" panose="020B0604020202020204" pitchFamily="34" charset="0"/>
              </a:rPr>
              <a:t> Park,</a:t>
            </a:r>
          </a:p>
          <a:p>
            <a:r>
              <a:rPr lang="en-US" sz="800" dirty="0">
                <a:solidFill>
                  <a:schemeClr val="bg1"/>
                </a:solidFill>
                <a:latin typeface="Arial" panose="020B0604020202020204" pitchFamily="34" charset="0"/>
                <a:cs typeface="Arial" panose="020B0604020202020204" pitchFamily="34" charset="0"/>
              </a:rPr>
              <a:t>Coventry, CV7 9JU</a:t>
            </a:r>
          </a:p>
        </p:txBody>
      </p:sp>
      <p:sp>
        <p:nvSpPr>
          <p:cNvPr id="46" name="TextBox 45">
            <a:extLst>
              <a:ext uri="{FF2B5EF4-FFF2-40B4-BE49-F238E27FC236}">
                <a16:creationId xmlns:a16="http://schemas.microsoft.com/office/drawing/2014/main" id="{5F3C54CB-A98B-9B49-A00F-CE5FD2E353EA}"/>
              </a:ext>
            </a:extLst>
          </p:cNvPr>
          <p:cNvSpPr txBox="1"/>
          <p:nvPr/>
        </p:nvSpPr>
        <p:spPr>
          <a:xfrm>
            <a:off x="2520468" y="9153302"/>
            <a:ext cx="1926503" cy="338554"/>
          </a:xfrm>
          <a:prstGeom prst="rect">
            <a:avLst/>
          </a:prstGeom>
          <a:noFill/>
        </p:spPr>
        <p:txBody>
          <a:bodyPr wrap="square" rtlCol="0">
            <a:spAutoFit/>
          </a:bodyPr>
          <a:lstStyle/>
          <a:p>
            <a:r>
              <a:rPr lang="en-US" sz="800" dirty="0">
                <a:solidFill>
                  <a:schemeClr val="bg1"/>
                </a:solidFill>
                <a:latin typeface="Arial" panose="020B0604020202020204" pitchFamily="34" charset="0"/>
                <a:cs typeface="Arial" panose="020B0604020202020204" pitchFamily="34" charset="0"/>
              </a:rPr>
              <a:t>Tel: +44 (0)2476 701 600</a:t>
            </a:r>
          </a:p>
          <a:p>
            <a:r>
              <a:rPr lang="en-US" sz="800" dirty="0" err="1">
                <a:solidFill>
                  <a:schemeClr val="bg1"/>
                </a:solidFill>
                <a:latin typeface="Arial" panose="020B0604020202020204" pitchFamily="34" charset="0"/>
                <a:cs typeface="Arial" panose="020B0604020202020204" pitchFamily="34" charset="0"/>
              </a:rPr>
              <a:t>www.the-mtc.org</a:t>
            </a:r>
            <a:endParaRPr lang="en-US" sz="800" dirty="0">
              <a:solidFill>
                <a:schemeClr val="bg1"/>
              </a:solidFill>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237012E4-44CD-F948-9947-4004BF8A21B0}"/>
              </a:ext>
            </a:extLst>
          </p:cNvPr>
          <p:cNvSpPr txBox="1"/>
          <p:nvPr/>
        </p:nvSpPr>
        <p:spPr>
          <a:xfrm>
            <a:off x="669533" y="4601041"/>
            <a:ext cx="1785462" cy="307777"/>
          </a:xfrm>
          <a:prstGeom prst="rect">
            <a:avLst/>
          </a:prstGeom>
          <a:noFill/>
        </p:spPr>
        <p:txBody>
          <a:bodyPr wrap="square" rtlCol="0">
            <a:spAutoFit/>
          </a:bodyPr>
          <a:lstStyle/>
          <a:p>
            <a:r>
              <a:rPr lang="en-GB" sz="1400" b="1" dirty="0">
                <a:solidFill>
                  <a:srgbClr val="23A5A6"/>
                </a:solidFill>
                <a:latin typeface="Arial" panose="020B0604020202020204" pitchFamily="34" charset="0"/>
                <a:cs typeface="Arial" panose="020B0604020202020204" pitchFamily="34" charset="0"/>
              </a:rPr>
              <a:t>THE OUTCOME</a:t>
            </a:r>
          </a:p>
        </p:txBody>
      </p:sp>
      <p:sp>
        <p:nvSpPr>
          <p:cNvPr id="50" name="TextBox 49">
            <a:extLst>
              <a:ext uri="{FF2B5EF4-FFF2-40B4-BE49-F238E27FC236}">
                <a16:creationId xmlns:a16="http://schemas.microsoft.com/office/drawing/2014/main" id="{824F4E65-EB47-AD4F-9A42-109AFA1C8B0D}"/>
              </a:ext>
            </a:extLst>
          </p:cNvPr>
          <p:cNvSpPr txBox="1"/>
          <p:nvPr/>
        </p:nvSpPr>
        <p:spPr>
          <a:xfrm>
            <a:off x="3928088" y="4590743"/>
            <a:ext cx="2711721" cy="307777"/>
          </a:xfrm>
          <a:prstGeom prst="rect">
            <a:avLst/>
          </a:prstGeom>
          <a:noFill/>
        </p:spPr>
        <p:txBody>
          <a:bodyPr wrap="square" rtlCol="0">
            <a:spAutoFit/>
          </a:bodyPr>
          <a:lstStyle/>
          <a:p>
            <a:r>
              <a:rPr lang="en-GB" sz="1400" b="1" dirty="0">
                <a:solidFill>
                  <a:srgbClr val="23A5A6"/>
                </a:solidFill>
                <a:latin typeface="Arial" panose="020B0604020202020204" pitchFamily="34" charset="0"/>
                <a:cs typeface="Arial" panose="020B0604020202020204" pitchFamily="34" charset="0"/>
              </a:rPr>
              <a:t>BENEFITS TO THE CLIENT</a:t>
            </a:r>
          </a:p>
        </p:txBody>
      </p:sp>
      <p:sp>
        <p:nvSpPr>
          <p:cNvPr id="52" name="TextBox 51">
            <a:extLst>
              <a:ext uri="{FF2B5EF4-FFF2-40B4-BE49-F238E27FC236}">
                <a16:creationId xmlns:a16="http://schemas.microsoft.com/office/drawing/2014/main" id="{243FC682-5A50-684A-BF9E-941A0B73F944}"/>
              </a:ext>
            </a:extLst>
          </p:cNvPr>
          <p:cNvSpPr txBox="1"/>
          <p:nvPr/>
        </p:nvSpPr>
        <p:spPr>
          <a:xfrm>
            <a:off x="297644" y="4984067"/>
            <a:ext cx="2714305" cy="3193182"/>
          </a:xfrm>
          <a:prstGeom prst="rect">
            <a:avLst/>
          </a:prstGeom>
          <a:noFill/>
        </p:spPr>
        <p:txBody>
          <a:bodyPr wrap="square" rtlCol="0">
            <a:spAutoFit/>
          </a:bodyPr>
          <a:lstStyle/>
          <a:p>
            <a:pPr marL="172800" indent="-172800">
              <a:spcBef>
                <a:spcPts val="400"/>
              </a:spcBef>
              <a:spcAft>
                <a:spcPts val="400"/>
              </a:spcAft>
              <a:buClr>
                <a:srgbClr val="23A5A6"/>
              </a:buClr>
              <a:buFont typeface="Wingdings" pitchFamily="2" charset="2"/>
              <a:buChar char="§"/>
            </a:pPr>
            <a:r>
              <a:rPr lang="en-GB" sz="950" dirty="0">
                <a:solidFill>
                  <a:srgbClr val="404040"/>
                </a:solidFill>
                <a:latin typeface="+mj-lt"/>
              </a:rPr>
              <a:t>Improvement in geometrical design freedom.</a:t>
            </a:r>
          </a:p>
          <a:p>
            <a:pPr marL="172800" indent="-172800">
              <a:spcBef>
                <a:spcPts val="400"/>
              </a:spcBef>
              <a:spcAft>
                <a:spcPts val="400"/>
              </a:spcAft>
              <a:buClr>
                <a:srgbClr val="23A5A6"/>
              </a:buClr>
              <a:buFont typeface="Wingdings" pitchFamily="2" charset="2"/>
              <a:buChar char="§"/>
            </a:pPr>
            <a:r>
              <a:rPr lang="en-GB" sz="950" dirty="0">
                <a:solidFill>
                  <a:srgbClr val="404040"/>
                </a:solidFill>
                <a:latin typeface="+mj-lt"/>
              </a:rPr>
              <a:t>Processing of both 3D printed and injection moulded thermoplastic polymers.</a:t>
            </a:r>
          </a:p>
          <a:p>
            <a:pPr marL="172800" indent="-172800">
              <a:spcBef>
                <a:spcPts val="400"/>
              </a:spcBef>
              <a:spcAft>
                <a:spcPts val="400"/>
              </a:spcAft>
              <a:buClr>
                <a:srgbClr val="23A5A6"/>
              </a:buClr>
              <a:buFont typeface="Wingdings" pitchFamily="2" charset="2"/>
              <a:buChar char="§"/>
            </a:pPr>
            <a:r>
              <a:rPr lang="en-GB" sz="950" dirty="0">
                <a:solidFill>
                  <a:srgbClr val="404040"/>
                </a:solidFill>
                <a:latin typeface="+mj-lt"/>
              </a:rPr>
              <a:t>Rapid prototyping of industrial embedded electronic systems and Internet of Things.</a:t>
            </a:r>
          </a:p>
          <a:p>
            <a:pPr marL="172800" indent="-172800">
              <a:spcBef>
                <a:spcPts val="400"/>
              </a:spcBef>
              <a:spcAft>
                <a:spcPts val="400"/>
              </a:spcAft>
              <a:buClr>
                <a:srgbClr val="23A5A6"/>
              </a:buClr>
              <a:buFont typeface="Wingdings" pitchFamily="2" charset="2"/>
              <a:buChar char="§"/>
            </a:pPr>
            <a:r>
              <a:rPr lang="en-GB" sz="950" dirty="0">
                <a:solidFill>
                  <a:srgbClr val="404040"/>
                </a:solidFill>
                <a:latin typeface="+mj-lt"/>
              </a:rPr>
              <a:t>Enhanced electrical conductivity (compare to other ink-based techniques). </a:t>
            </a:r>
          </a:p>
          <a:p>
            <a:pPr marL="172800" indent="-172800">
              <a:spcBef>
                <a:spcPts val="400"/>
              </a:spcBef>
              <a:spcAft>
                <a:spcPts val="400"/>
              </a:spcAft>
              <a:buClr>
                <a:srgbClr val="23A5A6"/>
              </a:buClr>
              <a:buFont typeface="Wingdings" pitchFamily="2" charset="2"/>
              <a:buChar char="§"/>
            </a:pPr>
            <a:r>
              <a:rPr lang="en-GB" sz="950" dirty="0">
                <a:solidFill>
                  <a:srgbClr val="404040"/>
                </a:solidFill>
                <a:latin typeface="+mj-lt"/>
              </a:rPr>
              <a:t>Increased processing speed and productivity.</a:t>
            </a:r>
          </a:p>
          <a:p>
            <a:pPr marL="172800" indent="-172800">
              <a:spcBef>
                <a:spcPts val="400"/>
              </a:spcBef>
              <a:spcAft>
                <a:spcPts val="400"/>
              </a:spcAft>
              <a:buClr>
                <a:srgbClr val="23A5A6"/>
              </a:buClr>
              <a:buFont typeface="Wingdings" pitchFamily="2" charset="2"/>
              <a:buChar char="§"/>
            </a:pPr>
            <a:r>
              <a:rPr lang="en-GB" sz="950" dirty="0">
                <a:solidFill>
                  <a:srgbClr val="404040"/>
                </a:solidFill>
                <a:latin typeface="+mj-lt"/>
              </a:rPr>
              <a:t>Reduction in the environmental impact of manufacturing by reducing waste, energy usage, and need for space compared to traditional factory processes.</a:t>
            </a:r>
          </a:p>
          <a:p>
            <a:pPr marL="172800" indent="-172800">
              <a:spcBef>
                <a:spcPts val="400"/>
              </a:spcBef>
              <a:spcAft>
                <a:spcPts val="400"/>
              </a:spcAft>
              <a:buClr>
                <a:srgbClr val="23A5A6"/>
              </a:buClr>
              <a:buFont typeface="Wingdings" pitchFamily="2" charset="2"/>
              <a:buChar char="§"/>
            </a:pPr>
            <a:r>
              <a:rPr lang="en-GB" sz="950" dirty="0">
                <a:solidFill>
                  <a:srgbClr val="404040"/>
                </a:solidFill>
                <a:latin typeface="+mj-lt"/>
              </a:rPr>
              <a:t>Introduction and connections to laser system manufacturers to support their projects.</a:t>
            </a:r>
          </a:p>
        </p:txBody>
      </p:sp>
      <p:sp>
        <p:nvSpPr>
          <p:cNvPr id="2" name="TextBox 1">
            <a:extLst>
              <a:ext uri="{FF2B5EF4-FFF2-40B4-BE49-F238E27FC236}">
                <a16:creationId xmlns:a16="http://schemas.microsoft.com/office/drawing/2014/main" id="{23DEEC8F-0FFD-19C8-CBA3-7E17CBF22CE1}"/>
              </a:ext>
            </a:extLst>
          </p:cNvPr>
          <p:cNvSpPr txBox="1"/>
          <p:nvPr/>
        </p:nvSpPr>
        <p:spPr>
          <a:xfrm>
            <a:off x="3210810" y="4918280"/>
            <a:ext cx="3428999" cy="3569119"/>
          </a:xfrm>
          <a:prstGeom prst="rect">
            <a:avLst/>
          </a:prstGeom>
          <a:noFill/>
        </p:spPr>
        <p:txBody>
          <a:bodyPr wrap="square" rtlCol="0">
            <a:spAutoFit/>
          </a:bodyPr>
          <a:lstStyle/>
          <a:p>
            <a:pPr algn="just">
              <a:spcBef>
                <a:spcPts val="1000"/>
              </a:spcBef>
              <a:spcAft>
                <a:spcPts val="500"/>
              </a:spcAft>
            </a:pPr>
            <a:r>
              <a:rPr lang="en-GB" sz="950" dirty="0">
                <a:solidFill>
                  <a:srgbClr val="404040"/>
                </a:solidFill>
                <a:latin typeface="+mj-lt"/>
                <a:cs typeface="Arial" panose="020B0604020202020204" pitchFamily="34" charset="0"/>
              </a:rPr>
              <a:t>The MTC has enabled the capability for 3D printing of electronics on common, and high-performance 3D printing polymers via two laser-based surface activation solutions:</a:t>
            </a:r>
          </a:p>
          <a:p>
            <a:pPr marL="172800" indent="-172800" algn="just">
              <a:lnSpc>
                <a:spcPts val="1250"/>
              </a:lnSpc>
              <a:spcAft>
                <a:spcPts val="600"/>
              </a:spcAft>
              <a:buClr>
                <a:srgbClr val="23A5A6"/>
              </a:buClr>
              <a:buFont typeface="Wingdings" pitchFamily="2" charset="2"/>
              <a:buChar char="§"/>
            </a:pPr>
            <a:r>
              <a:rPr lang="en-GB" sz="950" dirty="0">
                <a:solidFill>
                  <a:srgbClr val="404040"/>
                </a:solidFill>
                <a:latin typeface="+mj-lt"/>
              </a:rPr>
              <a:t>The Laser Induced Surface Metallisation process which deposits a thin, fast drying, coating of a proprietary precursor material onto a 3D printed part, utilises an ultra-short pulsed laser to selectively activate the precursor into a seed layer followed by an electroless copper plating to form thick conductive tracks.</a:t>
            </a:r>
          </a:p>
          <a:p>
            <a:pPr marL="172800" indent="-172800" algn="just">
              <a:lnSpc>
                <a:spcPts val="1250"/>
              </a:lnSpc>
              <a:spcAft>
                <a:spcPts val="600"/>
              </a:spcAft>
              <a:buClr>
                <a:srgbClr val="23A5A6"/>
              </a:buClr>
              <a:buFont typeface="Wingdings" pitchFamily="2" charset="2"/>
              <a:buChar char="§"/>
            </a:pPr>
            <a:r>
              <a:rPr lang="en-GB" sz="950" dirty="0">
                <a:solidFill>
                  <a:srgbClr val="404040"/>
                </a:solidFill>
                <a:latin typeface="+mj-lt"/>
              </a:rPr>
              <a:t>The second technique focuses on the creation of conductive patterns through laser surface modification of the 3D printed polymer, followed by a surface chemical treatments and subsequent autocatalytic electroless copper plating on the laser surface treated areas.</a:t>
            </a:r>
          </a:p>
          <a:p>
            <a:pPr marL="172800" indent="-172800" algn="just">
              <a:lnSpc>
                <a:spcPts val="1250"/>
              </a:lnSpc>
              <a:spcAft>
                <a:spcPts val="600"/>
              </a:spcAft>
              <a:buClr>
                <a:srgbClr val="23A5A6"/>
              </a:buClr>
              <a:buFont typeface="Wingdings" pitchFamily="2" charset="2"/>
              <a:buChar char="§"/>
            </a:pPr>
            <a:r>
              <a:rPr lang="en-GB" sz="950" dirty="0">
                <a:solidFill>
                  <a:srgbClr val="404040"/>
                </a:solidFill>
                <a:latin typeface="+mj-lt"/>
              </a:rPr>
              <a:t>The global Laser Direct Structuring Antenna market was valued at £1.08 billion in 2022 and is anticipated to reach £2.2 billion by 2029, registering a compound annual growth rate of 10.2%. We believe the laser induced surface metallisation technique can further strengthen the role of the laser direct structuring in this market.</a:t>
            </a:r>
            <a:endParaRPr lang="en-GB" sz="800" dirty="0">
              <a:solidFill>
                <a:srgbClr val="404040"/>
              </a:solidFill>
              <a:latin typeface="+mj-lt"/>
            </a:endParaRPr>
          </a:p>
        </p:txBody>
      </p:sp>
      <p:sp>
        <p:nvSpPr>
          <p:cNvPr id="3" name="TextBox 2">
            <a:extLst>
              <a:ext uri="{FF2B5EF4-FFF2-40B4-BE49-F238E27FC236}">
                <a16:creationId xmlns:a16="http://schemas.microsoft.com/office/drawing/2014/main" id="{91F1241E-40CB-402A-AB81-7EAE0D45CAD2}"/>
              </a:ext>
            </a:extLst>
          </p:cNvPr>
          <p:cNvSpPr txBox="1"/>
          <p:nvPr/>
        </p:nvSpPr>
        <p:spPr>
          <a:xfrm>
            <a:off x="2454995" y="1053885"/>
            <a:ext cx="1737362" cy="307777"/>
          </a:xfrm>
          <a:prstGeom prst="rect">
            <a:avLst/>
          </a:prstGeom>
          <a:noFill/>
        </p:spPr>
        <p:txBody>
          <a:bodyPr wrap="square" rtlCol="0">
            <a:spAutoFit/>
          </a:bodyPr>
          <a:lstStyle/>
          <a:p>
            <a:r>
              <a:rPr lang="en-GB" sz="1400" b="1" dirty="0">
                <a:solidFill>
                  <a:srgbClr val="23A5A6"/>
                </a:solidFill>
                <a:latin typeface="Arial" panose="020B0604020202020204" pitchFamily="34" charset="0"/>
                <a:cs typeface="Arial" panose="020B0604020202020204" pitchFamily="34" charset="0"/>
              </a:rPr>
              <a:t>MTC’S SOLUTION</a:t>
            </a:r>
          </a:p>
        </p:txBody>
      </p:sp>
      <p:sp>
        <p:nvSpPr>
          <p:cNvPr id="4" name="TextBox 3">
            <a:extLst>
              <a:ext uri="{FF2B5EF4-FFF2-40B4-BE49-F238E27FC236}">
                <a16:creationId xmlns:a16="http://schemas.microsoft.com/office/drawing/2014/main" id="{F321C650-7F6A-92F2-D8F3-A79FCD14E2DA}"/>
              </a:ext>
            </a:extLst>
          </p:cNvPr>
          <p:cNvSpPr txBox="1"/>
          <p:nvPr/>
        </p:nvSpPr>
        <p:spPr>
          <a:xfrm>
            <a:off x="262548" y="1372267"/>
            <a:ext cx="6285096" cy="1232582"/>
          </a:xfrm>
          <a:prstGeom prst="rect">
            <a:avLst/>
          </a:prstGeom>
          <a:noFill/>
        </p:spPr>
        <p:txBody>
          <a:bodyPr wrap="square" rtlCol="0">
            <a:spAutoFit/>
          </a:bodyPr>
          <a:lstStyle/>
          <a:p>
            <a:pPr marL="171450" indent="-171450" algn="just">
              <a:lnSpc>
                <a:spcPts val="1250"/>
              </a:lnSpc>
              <a:spcAft>
                <a:spcPts val="600"/>
              </a:spcAft>
              <a:buClr>
                <a:srgbClr val="23A5A6"/>
              </a:buClr>
              <a:buFont typeface="Wingdings" pitchFamily="2" charset="2"/>
              <a:buChar char="§"/>
            </a:pPr>
            <a:r>
              <a:rPr lang="en-GB" sz="950" dirty="0">
                <a:solidFill>
                  <a:srgbClr val="404040"/>
                </a:solidFill>
              </a:rPr>
              <a:t>The MTC conducted a comprehensive series of trials and investigations to activate the surface of the 3D printable high-performance polymers through laser surface modification and laser surface chemical activation approaches. </a:t>
            </a:r>
          </a:p>
          <a:p>
            <a:pPr marL="171450" indent="-171450" algn="just">
              <a:lnSpc>
                <a:spcPts val="1250"/>
              </a:lnSpc>
              <a:spcAft>
                <a:spcPts val="600"/>
              </a:spcAft>
              <a:buClr>
                <a:srgbClr val="23A5A6"/>
              </a:buClr>
              <a:buFont typeface="Wingdings" pitchFamily="2" charset="2"/>
              <a:buChar char="§"/>
            </a:pPr>
            <a:r>
              <a:rPr lang="en-GB" sz="950" dirty="0">
                <a:solidFill>
                  <a:srgbClr val="404040"/>
                </a:solidFill>
              </a:rPr>
              <a:t>Electrical resistivity and adhesion performance of the tracks were tested in the MTC electronics lab and results were in line with the PCB manufacturing industry requirements.</a:t>
            </a:r>
          </a:p>
          <a:p>
            <a:pPr marL="171450" indent="-171450" algn="just">
              <a:lnSpc>
                <a:spcPts val="1250"/>
              </a:lnSpc>
              <a:spcAft>
                <a:spcPts val="600"/>
              </a:spcAft>
              <a:buClr>
                <a:srgbClr val="23A5A6"/>
              </a:buClr>
              <a:buFont typeface="Wingdings" pitchFamily="2" charset="2"/>
              <a:buChar char="§"/>
            </a:pPr>
            <a:r>
              <a:rPr lang="en-GB" sz="950" dirty="0">
                <a:solidFill>
                  <a:srgbClr val="404040"/>
                </a:solidFill>
              </a:rPr>
              <a:t>A functional 555 timer circuitry and a conformal antenna design were fabricated using this technique.</a:t>
            </a:r>
          </a:p>
        </p:txBody>
      </p:sp>
      <p:pic>
        <p:nvPicPr>
          <p:cNvPr id="7" name="Picture 6">
            <a:extLst>
              <a:ext uri="{FF2B5EF4-FFF2-40B4-BE49-F238E27FC236}">
                <a16:creationId xmlns:a16="http://schemas.microsoft.com/office/drawing/2014/main" id="{C2BC3E21-3AA0-9EA9-B238-E67370F1B225}"/>
              </a:ext>
            </a:extLst>
          </p:cNvPr>
          <p:cNvPicPr>
            <a:picLocks noChangeAspect="1"/>
          </p:cNvPicPr>
          <p:nvPr/>
        </p:nvPicPr>
        <p:blipFill>
          <a:blip r:embed="rId5"/>
          <a:stretch>
            <a:fillRect/>
          </a:stretch>
        </p:blipFill>
        <p:spPr>
          <a:xfrm>
            <a:off x="5829643" y="245798"/>
            <a:ext cx="711200" cy="304800"/>
          </a:xfrm>
          <a:prstGeom prst="rect">
            <a:avLst/>
          </a:prstGeom>
        </p:spPr>
      </p:pic>
      <p:sp>
        <p:nvSpPr>
          <p:cNvPr id="8" name="TextBox 7">
            <a:extLst>
              <a:ext uri="{FF2B5EF4-FFF2-40B4-BE49-F238E27FC236}">
                <a16:creationId xmlns:a16="http://schemas.microsoft.com/office/drawing/2014/main" id="{7A3364A9-F0B9-9C81-1887-D9105B97D7FC}"/>
              </a:ext>
            </a:extLst>
          </p:cNvPr>
          <p:cNvSpPr txBox="1"/>
          <p:nvPr/>
        </p:nvSpPr>
        <p:spPr>
          <a:xfrm>
            <a:off x="241662" y="200991"/>
            <a:ext cx="1143000"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Market Sector:</a:t>
            </a:r>
          </a:p>
        </p:txBody>
      </p:sp>
      <p:sp>
        <p:nvSpPr>
          <p:cNvPr id="9" name="TextBox 8">
            <a:extLst>
              <a:ext uri="{FF2B5EF4-FFF2-40B4-BE49-F238E27FC236}">
                <a16:creationId xmlns:a16="http://schemas.microsoft.com/office/drawing/2014/main" id="{432A1D46-1E1E-03B5-539C-0E82B24BEF59}"/>
              </a:ext>
            </a:extLst>
          </p:cNvPr>
          <p:cNvSpPr txBox="1"/>
          <p:nvPr/>
        </p:nvSpPr>
        <p:spPr>
          <a:xfrm>
            <a:off x="241662" y="370808"/>
            <a:ext cx="1405906" cy="230832"/>
          </a:xfrm>
          <a:prstGeom prst="rect">
            <a:avLst/>
          </a:prstGeom>
          <a:noFill/>
        </p:spPr>
        <p:txBody>
          <a:bodyPr wrap="square" rtlCol="0">
            <a:spAutoFit/>
          </a:bodyPr>
          <a:lstStyle/>
          <a:p>
            <a:r>
              <a:rPr lang="en-US" sz="900" b="1">
                <a:solidFill>
                  <a:schemeClr val="bg1"/>
                </a:solidFill>
                <a:latin typeface="Arial" panose="020B0604020202020204" pitchFamily="34" charset="0"/>
                <a:cs typeface="Arial" panose="020B0604020202020204" pitchFamily="34" charset="0"/>
              </a:rPr>
              <a:t>POWER &amp; ENERGY</a:t>
            </a:r>
            <a:endParaRPr lang="en-US" sz="900" b="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8995724-501C-3F4A-4179-DB423212C208}"/>
              </a:ext>
            </a:extLst>
          </p:cNvPr>
          <p:cNvSpPr txBox="1"/>
          <p:nvPr/>
        </p:nvSpPr>
        <p:spPr>
          <a:xfrm>
            <a:off x="1907177" y="200991"/>
            <a:ext cx="1234440"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Technology Theme:</a:t>
            </a:r>
          </a:p>
        </p:txBody>
      </p:sp>
      <p:sp>
        <p:nvSpPr>
          <p:cNvPr id="11" name="TextBox 10">
            <a:extLst>
              <a:ext uri="{FF2B5EF4-FFF2-40B4-BE49-F238E27FC236}">
                <a16:creationId xmlns:a16="http://schemas.microsoft.com/office/drawing/2014/main" id="{6AA9651F-BA15-6328-AC94-06B1B7D8D3FE}"/>
              </a:ext>
            </a:extLst>
          </p:cNvPr>
          <p:cNvSpPr txBox="1"/>
          <p:nvPr/>
        </p:nvSpPr>
        <p:spPr>
          <a:xfrm>
            <a:off x="1907176" y="370808"/>
            <a:ext cx="3560705" cy="230832"/>
          </a:xfrm>
          <a:prstGeom prst="rect">
            <a:avLst/>
          </a:prstGeom>
          <a:noFill/>
        </p:spPr>
        <p:txBody>
          <a:bodyPr wrap="square" rtlCol="0">
            <a:spAutoFit/>
          </a:bodyPr>
          <a:lstStyle/>
          <a:p>
            <a:r>
              <a:rPr lang="en-US" sz="900" b="1" dirty="0">
                <a:solidFill>
                  <a:schemeClr val="bg1"/>
                </a:solidFill>
                <a:latin typeface="Arial" panose="020B0604020202020204" pitchFamily="34" charset="0"/>
                <a:cs typeface="Arial" panose="020B0604020202020204" pitchFamily="34" charset="0"/>
              </a:rPr>
              <a:t>Industry Leading Laser Technology</a:t>
            </a:r>
          </a:p>
        </p:txBody>
      </p:sp>
    </p:spTree>
    <p:extLst>
      <p:ext uri="{BB962C8B-B14F-4D97-AF65-F5344CB8AC3E}">
        <p14:creationId xmlns:p14="http://schemas.microsoft.com/office/powerpoint/2010/main" val="40186173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rocess_x0020_Owner xmlns="07aedcd0-99c6-47b7-8a44-bde2e522115c">
      <UserInfo>
        <DisplayName>Richard Watkins</DisplayName>
        <AccountId>675</AccountId>
        <AccountType/>
      </UserInfo>
    </Process_x0020_Owner>
    <MCDocumentCategory xmlns="70158003-75d1-437c-9f07-2debd5df91c1">Category 1</MCDocumentCategory>
    <PublishingStartDate xmlns="http://schemas.microsoft.com/sharepoint/v3" xsi:nil="true"/>
    <PublishingExpirationDate xmlns="http://schemas.microsoft.com/sharepoint/v3" xsi:nil="true"/>
    <Function xmlns="de2987f4-4814-4061-ba40-5c3077130ade">Marketing</Function>
    <Department xmlns="07aedcd0-99c6-47b7-8a44-bde2e522115c">Marketing</Department>
    <Document_x0020_Type xmlns="07aedcd0-99c6-47b7-8a44-bde2e522115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500948B07E4943B4DBAF7008FB09FA" ma:contentTypeVersion="27" ma:contentTypeDescription="Create a new document." ma:contentTypeScope="" ma:versionID="1a0807860f1c2685738e8d9e720a1c29">
  <xsd:schema xmlns:xsd="http://www.w3.org/2001/XMLSchema" xmlns:xs="http://www.w3.org/2001/XMLSchema" xmlns:p="http://schemas.microsoft.com/office/2006/metadata/properties" xmlns:ns1="http://schemas.microsoft.com/sharepoint/v3" xmlns:ns2="8d1fb6e7-7737-4d77-ae6d-070f3f29504d" xmlns:ns3="de2987f4-4814-4061-ba40-5c3077130ade" xmlns:ns4="70158003-75d1-437c-9f07-2debd5df91c1" xmlns:ns5="07aedcd0-99c6-47b7-8a44-bde2e522115c" targetNamespace="http://schemas.microsoft.com/office/2006/metadata/properties" ma:root="true" ma:fieldsID="560195833c2c14f6e8a27b0ce5c329d7" ns1:_="" ns2:_="" ns3:_="" ns4:_="" ns5:_="">
    <xsd:import namespace="http://schemas.microsoft.com/sharepoint/v3"/>
    <xsd:import namespace="8d1fb6e7-7737-4d77-ae6d-070f3f29504d"/>
    <xsd:import namespace="de2987f4-4814-4061-ba40-5c3077130ade"/>
    <xsd:import namespace="70158003-75d1-437c-9f07-2debd5df91c1"/>
    <xsd:import namespace="07aedcd0-99c6-47b7-8a44-bde2e522115c"/>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Function"/>
                <xsd:element ref="ns4:MCDocumentCategory" minOccurs="0"/>
                <xsd:element ref="ns5:Department"/>
                <xsd:element ref="ns5:Process_x0020_Owner"/>
                <xsd:element ref="ns5: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d1fb6e7-7737-4d77-ae6d-070f3f29504d"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e2987f4-4814-4061-ba40-5c3077130ade" elementFormDefault="qualified">
    <xsd:import namespace="http://schemas.microsoft.com/office/2006/documentManagement/types"/>
    <xsd:import namespace="http://schemas.microsoft.com/office/infopath/2007/PartnerControls"/>
    <xsd:element name="Function" ma:index="13" ma:displayName="Function" ma:format="Dropdown" ma:internalName="Function" ma:readOnly="false">
      <xsd:simpleType>
        <xsd:restriction base="dms:Choice">
          <xsd:enumeration value="Academic Engagement"/>
          <xsd:enumeration value="Additive Manufacturing"/>
          <xsd:enumeration value="Advanced Tooling &amp; Fixturing"/>
          <xsd:enumeration value="APS"/>
          <xsd:enumeration value="Apprenticeships"/>
          <xsd:enumeration value="Best Practice Library"/>
          <xsd:enumeration value="CNC"/>
          <xsd:enumeration value="EHS"/>
          <xsd:enumeration value="Electronics"/>
          <xsd:enumeration value="Engineering Drawing Control"/>
          <xsd:enumeration value="Estates"/>
          <xsd:enumeration value="Events"/>
          <xsd:enumeration value="Exec"/>
          <xsd:enumeration value="Facilities"/>
          <xsd:enumeration value="Finance"/>
          <xsd:enumeration value="HR Absence Management"/>
          <xsd:enumeration value="HR Benefits"/>
          <xsd:enumeration value="HR Company Policy"/>
          <xsd:enumeration value="HR Graduates"/>
          <xsd:enumeration value="HR Recruitment"/>
          <xsd:enumeration value="HR Performance, Training &amp; Development"/>
          <xsd:enumeration value="HR &quot;About Us&quot;"/>
          <xsd:enumeration value="Ind Partnership Mgmt"/>
          <xsd:enumeration value="Intelligent Automation"/>
          <xsd:enumeration value="IT"/>
          <xsd:enumeration value="Joining"/>
          <xsd:enumeration value="Legal"/>
          <xsd:enumeration value="Manufacturing Simulation"/>
          <xsd:enumeration value="Marketing"/>
          <xsd:enumeration value="Materials Engineering"/>
          <xsd:enumeration value="Membership"/>
          <xsd:enumeration value="Metrology"/>
          <xsd:enumeration value="MTC Quality Tools"/>
          <xsd:enumeration value="Net Shape"/>
          <xsd:enumeration value="Portfolio Management"/>
          <xsd:enumeration value="Project Launch"/>
          <xsd:enumeration value="Project Delivery"/>
          <xsd:enumeration value="Project Closure"/>
          <xsd:enumeration value="Project Mgmt Office"/>
          <xsd:enumeration value="Proposal Writing"/>
          <xsd:enumeration value="Purchasing"/>
          <xsd:enumeration value="Quality &amp; Risk Management"/>
          <xsd:enumeration value="Requirements Capture"/>
          <xsd:enumeration value="Resource Management"/>
          <xsd:enumeration value="Training"/>
          <xsd:enumeration value="Workshop"/>
          <xsd:enumeration value="NAVIGATION ONLY"/>
          <xsd:enumeration value="Export Control"/>
          <xsd:enumeration value="Value Proposition"/>
          <xsd:enumeration value="CRM"/>
          <xsd:enumeration value="3D Polymer"/>
          <xsd:enumeration value="Modelling &amp; Simulation"/>
        </xsd:restriction>
      </xsd:simpleType>
    </xsd:element>
  </xsd:schema>
  <xsd:schema xmlns:xsd="http://www.w3.org/2001/XMLSchema" xmlns:xs="http://www.w3.org/2001/XMLSchema" xmlns:dms="http://schemas.microsoft.com/office/2006/documentManagement/types" xmlns:pc="http://schemas.microsoft.com/office/infopath/2007/PartnerControls" targetNamespace="70158003-75d1-437c-9f07-2debd5df91c1" elementFormDefault="qualified">
    <xsd:import namespace="http://schemas.microsoft.com/office/2006/documentManagement/types"/>
    <xsd:import namespace="http://schemas.microsoft.com/office/infopath/2007/PartnerControls"/>
    <xsd:element name="MCDocumentCategory" ma:index="14" nillable="true" ma:displayName="Category" ma:default="Category 1" ma:description="The document category." ma:format="Dropdown" ma:hidden="true" ma:internalName="MCDocumentCategory" ma:readOnly="false">
      <xsd:simpleType>
        <xsd:restriction base="dms:Choice">
          <xsd:enumeration value="Category 1"/>
          <xsd:enumeration value="Category 2"/>
          <xsd:enumeration value="Category 3"/>
        </xsd:restriction>
      </xsd:simpleType>
    </xsd:element>
  </xsd:schema>
  <xsd:schema xmlns:xsd="http://www.w3.org/2001/XMLSchema" xmlns:xs="http://www.w3.org/2001/XMLSchema" xmlns:dms="http://schemas.microsoft.com/office/2006/documentManagement/types" xmlns:pc="http://schemas.microsoft.com/office/infopath/2007/PartnerControls" targetNamespace="07aedcd0-99c6-47b7-8a44-bde2e522115c" elementFormDefault="qualified">
    <xsd:import namespace="http://schemas.microsoft.com/office/2006/documentManagement/types"/>
    <xsd:import namespace="http://schemas.microsoft.com/office/infopath/2007/PartnerControls"/>
    <xsd:element name="Department" ma:index="15" ma:displayName="Department" ma:default="Export Control" ma:format="Dropdown" ma:internalName="Department">
      <xsd:simpleType>
        <xsd:restriction base="dms:Choice">
          <xsd:enumeration value="Academic Engagement"/>
          <xsd:enumeration value="AMTC"/>
          <xsd:enumeration value="APS"/>
          <xsd:enumeration value="Commercial"/>
          <xsd:enumeration value="CRM"/>
          <xsd:enumeration value="Electronics"/>
          <xsd:enumeration value="Engineering Drawing Control"/>
          <xsd:enumeration value="Estates"/>
          <xsd:enumeration value="Export Control"/>
          <xsd:enumeration value="Purchasing"/>
          <xsd:enumeration value="Health and Safety"/>
          <xsd:enumeration value="HR"/>
          <xsd:enumeration value="IP"/>
          <xsd:enumeration value="IPM"/>
          <xsd:enumeration value="IT"/>
          <xsd:enumeration value="Marketing"/>
          <xsd:enumeration value="Membership"/>
          <xsd:enumeration value="Finance"/>
          <xsd:enumeration value="Procurement"/>
          <xsd:enumeration value="Estates"/>
          <xsd:enumeration value="Workshop"/>
          <xsd:enumeration value="Quality"/>
          <xsd:enumeration value="PMO"/>
          <xsd:enumeration value="Legal"/>
          <xsd:enumeration value="Materials Engineering"/>
          <xsd:enumeration value="Resource Management"/>
          <xsd:enumeration value="Value Proposition"/>
          <xsd:enumeration value="3D Polymer"/>
          <xsd:enumeration value="Modelling &amp; Simulation"/>
        </xsd:restriction>
      </xsd:simpleType>
    </xsd:element>
    <xsd:element name="Process_x0020_Owner" ma:index="17" ma:displayName="Process Owner" ma:list="UserInfo" ma:SharePointGroup="0" ma:internalName="Process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cument_x0020_Type" ma:index="19" nillable="true" ma:displayName="Previous Home" ma:format="Dropdown" ma:internalName="Document_x0020_Type">
      <xsd:simpleType>
        <xsd:restriction base="dms:Choice">
          <xsd:enumeration value="Policy, Process &amp; Procedures"/>
          <xsd:enumeration value="Tools &amp; Templat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DC1FE94-C8E1-4D2A-B762-DA825E28A89E}">
  <ds:schemaRefs>
    <ds:schemaRef ds:uri="http://schemas.microsoft.com/sharepoint/v3/contenttype/forms"/>
  </ds:schemaRefs>
</ds:datastoreItem>
</file>

<file path=customXml/itemProps2.xml><?xml version="1.0" encoding="utf-8"?>
<ds:datastoreItem xmlns:ds="http://schemas.openxmlformats.org/officeDocument/2006/customXml" ds:itemID="{7F7EF2B8-94B1-4F96-9FAA-5C3D98332E82}">
  <ds:schemaRefs>
    <ds:schemaRef ds:uri="http://schemas.microsoft.com/office/2006/documentManagement/types"/>
    <ds:schemaRef ds:uri="70158003-75d1-437c-9f07-2debd5df91c1"/>
    <ds:schemaRef ds:uri="07aedcd0-99c6-47b7-8a44-bde2e522115c"/>
    <ds:schemaRef ds:uri="http://purl.org/dc/dcmitype/"/>
    <ds:schemaRef ds:uri="http://schemas.microsoft.com/office/infopath/2007/PartnerControls"/>
    <ds:schemaRef ds:uri="http://schemas.openxmlformats.org/package/2006/metadata/core-properties"/>
    <ds:schemaRef ds:uri="http://purl.org/dc/terms/"/>
    <ds:schemaRef ds:uri="http://purl.org/dc/elements/1.1/"/>
    <ds:schemaRef ds:uri="http://schemas.microsoft.com/sharepoint/v3"/>
    <ds:schemaRef ds:uri="http://www.w3.org/XML/1998/namespace"/>
    <ds:schemaRef ds:uri="de2987f4-4814-4061-ba40-5c3077130ade"/>
    <ds:schemaRef ds:uri="8d1fb6e7-7737-4d77-ae6d-070f3f29504d"/>
    <ds:schemaRef ds:uri="http://schemas.microsoft.com/office/2006/metadata/properties"/>
  </ds:schemaRefs>
</ds:datastoreItem>
</file>

<file path=customXml/itemProps3.xml><?xml version="1.0" encoding="utf-8"?>
<ds:datastoreItem xmlns:ds="http://schemas.openxmlformats.org/officeDocument/2006/customXml" ds:itemID="{535BC8D8-EE3E-4BD9-A7D6-7C174448F0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d1fb6e7-7737-4d77-ae6d-070f3f29504d"/>
    <ds:schemaRef ds:uri="de2987f4-4814-4061-ba40-5c3077130ade"/>
    <ds:schemaRef ds:uri="70158003-75d1-437c-9f07-2debd5df91c1"/>
    <ds:schemaRef ds:uri="07aedcd0-99c6-47b7-8a44-bde2e52211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B1595EF-65EA-4283-8818-EBADB6587CF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856</TotalTime>
  <Words>681</Words>
  <Application>Microsoft Office PowerPoint</Application>
  <PresentationFormat>A4 Paper (210x297 mm)</PresentationFormat>
  <Paragraphs>40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MTC Printed Case Study Template 2020</dc:title>
  <dc:creator>Matthew Fitzgerald</dc:creator>
  <cp:lastModifiedBy>Connor Fulton</cp:lastModifiedBy>
  <cp:revision>53</cp:revision>
  <dcterms:created xsi:type="dcterms:W3CDTF">2020-08-06T11:17:21Z</dcterms:created>
  <dcterms:modified xsi:type="dcterms:W3CDTF">2023-06-14T15:46:17Z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2016-06-23T00:00:00Z</vt:filetime>
  </property>
  <property fmtid="{D5CDD505-2E9C-101B-9397-08002B2CF9AE}" pid="3" name="Created">
    <vt:filetime>2016-06-23T00:00:00Z</vt:filetime>
  </property>
  <property fmtid="{D5CDD505-2E9C-101B-9397-08002B2CF9AE}" pid="4" name="ContentTypeId">
    <vt:lpwstr>0x0101005C500948B07E4943B4DBAF7008FB09FA</vt:lpwstr>
  </property>
  <property fmtid="{D5CDD505-2E9C-101B-9397-08002B2CF9AE}" pid="5" name="Creator">
    <vt:lpwstr>Adobe InDesign CC 2015 (Macintosh)</vt:lpwstr>
  </property>
  <property fmtid="{D5CDD505-2E9C-101B-9397-08002B2CF9AE}" pid="6" name="MSIP_Label_4f6d6108-4067-49ff-9276-6d862af49a28_Enabled">
    <vt:lpwstr>true</vt:lpwstr>
  </property>
  <property fmtid="{D5CDD505-2E9C-101B-9397-08002B2CF9AE}" pid="7" name="MSIP_Label_4f6d6108-4067-49ff-9276-6d862af49a28_SetDate">
    <vt:lpwstr>2023-05-09T15:51:25Z</vt:lpwstr>
  </property>
  <property fmtid="{D5CDD505-2E9C-101B-9397-08002B2CF9AE}" pid="8" name="MSIP_Label_4f6d6108-4067-49ff-9276-6d862af49a28_Method">
    <vt:lpwstr>Privileged</vt:lpwstr>
  </property>
  <property fmtid="{D5CDD505-2E9C-101B-9397-08002B2CF9AE}" pid="9" name="MSIP_Label_4f6d6108-4067-49ff-9276-6d862af49a28_Name">
    <vt:lpwstr>Internal Only</vt:lpwstr>
  </property>
  <property fmtid="{D5CDD505-2E9C-101B-9397-08002B2CF9AE}" pid="10" name="MSIP_Label_4f6d6108-4067-49ff-9276-6d862af49a28_SiteId">
    <vt:lpwstr>78d71610-c4a1-4bef-9f10-0192e83ee6d8</vt:lpwstr>
  </property>
  <property fmtid="{D5CDD505-2E9C-101B-9397-08002B2CF9AE}" pid="11" name="MSIP_Label_4f6d6108-4067-49ff-9276-6d862af49a28_ActionId">
    <vt:lpwstr>56a62b10-e47e-4026-9e43-6aa1e477ec19</vt:lpwstr>
  </property>
  <property fmtid="{D5CDD505-2E9C-101B-9397-08002B2CF9AE}" pid="12" name="MSIP_Label_4f6d6108-4067-49ff-9276-6d862af49a28_ContentBits">
    <vt:lpwstr>1</vt:lpwstr>
  </property>
  <property fmtid="{D5CDD505-2E9C-101B-9397-08002B2CF9AE}" pid="13" name="bjDocumentSecurityLabel">
    <vt:lpwstr/>
  </property>
  <property fmtid="{D5CDD505-2E9C-101B-9397-08002B2CF9AE}" pid="14" name="MTC">
    <vt:lpwstr>8c84a8be3b646b3372c66f47613be0cdca5bb6dd050919b91aae07ad</vt:lpwstr>
  </property>
</Properties>
</file>