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57" r:id="rId7"/>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5CC455-0D24-93D1-5502-3D39295C3A2C}" name="Helen Elkington" initials="HE" userId="S::Helen.Elkington@the-mtc.org::62a4b4a3-aec9-4b4d-a284-e9312be20e4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96F7B"/>
    <a:srgbClr val="318390"/>
    <a:srgbClr val="23A5A6"/>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ACB20-2644-45EF-950B-EB8365B0B490}" v="18" dt="2023-04-27T12:53:27.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p:restoredTop sz="94635"/>
  </p:normalViewPr>
  <p:slideViewPr>
    <p:cSldViewPr snapToGrid="0" snapToObjects="1">
      <p:cViewPr>
        <p:scale>
          <a:sx n="100" d="100"/>
          <a:sy n="100" d="100"/>
        </p:scale>
        <p:origin x="10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18126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17722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6861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56319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E28E3B-3119-E54C-8865-7FF3C05A60A7}"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418416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E28E3B-3119-E54C-8865-7FF3C05A60A7}"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248408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E28E3B-3119-E54C-8865-7FF3C05A60A7}"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96150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E28E3B-3119-E54C-8865-7FF3C05A60A7}"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246950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28E3B-3119-E54C-8865-7FF3C05A60A7}"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8157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E28E3B-3119-E54C-8865-7FF3C05A60A7}"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64427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E28E3B-3119-E54C-8865-7FF3C05A60A7}"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162053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Tree>
    <p:extLst>
      <p:ext uri="{BB962C8B-B14F-4D97-AF65-F5344CB8AC3E}">
        <p14:creationId xmlns:p14="http://schemas.microsoft.com/office/powerpoint/2010/main" val="25740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8C3DC-7B44-0E4F-92B7-6ABFE4718B69}"/>
              </a:ext>
            </a:extLst>
          </p:cNvPr>
          <p:cNvSpPr/>
          <p:nvPr/>
        </p:nvSpPr>
        <p:spPr>
          <a:xfrm>
            <a:off x="-2060" y="0"/>
            <a:ext cx="6858000" cy="1614616"/>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8B2A6-E851-B042-9649-7CF1CB8E7C20}"/>
              </a:ext>
            </a:extLst>
          </p:cNvPr>
          <p:cNvSpPr/>
          <p:nvPr/>
        </p:nvSpPr>
        <p:spPr>
          <a:xfrm>
            <a:off x="0" y="5457299"/>
            <a:ext cx="6858000" cy="1133507"/>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D7D7BA-A48D-984B-96BB-80386953E7A4}"/>
              </a:ext>
            </a:extLst>
          </p:cNvPr>
          <p:cNvSpPr/>
          <p:nvPr/>
        </p:nvSpPr>
        <p:spPr>
          <a:xfrm>
            <a:off x="0" y="9555892"/>
            <a:ext cx="6858000" cy="347815"/>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DF8DCC7-7A7C-EE4D-9C5D-4301D5EA2431}"/>
              </a:ext>
            </a:extLst>
          </p:cNvPr>
          <p:cNvCxnSpPr/>
          <p:nvPr/>
        </p:nvCxnSpPr>
        <p:spPr>
          <a:xfrm>
            <a:off x="313038" y="749643"/>
            <a:ext cx="622780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7D43A5-E2BB-4B47-9D72-C4D7A1CC9D86}"/>
              </a:ext>
            </a:extLst>
          </p:cNvPr>
          <p:cNvCxnSpPr/>
          <p:nvPr/>
        </p:nvCxnSpPr>
        <p:spPr>
          <a:xfrm>
            <a:off x="1746422" y="280086"/>
            <a:ext cx="0" cy="2473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3241435-53DA-2E41-9059-79E643121A6C}"/>
              </a:ext>
            </a:extLst>
          </p:cNvPr>
          <p:cNvPicPr>
            <a:picLocks noChangeAspect="1"/>
          </p:cNvPicPr>
          <p:nvPr/>
        </p:nvPicPr>
        <p:blipFill>
          <a:blip r:embed="rId2">
            <a:alphaModFix amt="75000"/>
          </a:blip>
          <a:stretch>
            <a:fillRect/>
          </a:stretch>
        </p:blipFill>
        <p:spPr>
          <a:xfrm>
            <a:off x="155251" y="5521649"/>
            <a:ext cx="482600" cy="355600"/>
          </a:xfrm>
          <a:prstGeom prst="rect">
            <a:avLst/>
          </a:prstGeom>
        </p:spPr>
      </p:pic>
      <p:pic>
        <p:nvPicPr>
          <p:cNvPr id="17" name="Picture 16">
            <a:extLst>
              <a:ext uri="{FF2B5EF4-FFF2-40B4-BE49-F238E27FC236}">
                <a16:creationId xmlns:a16="http://schemas.microsoft.com/office/drawing/2014/main" id="{CE0A08FD-FE15-4945-A622-97269D445023}"/>
              </a:ext>
            </a:extLst>
          </p:cNvPr>
          <p:cNvPicPr>
            <a:picLocks noChangeAspect="1"/>
          </p:cNvPicPr>
          <p:nvPr/>
        </p:nvPicPr>
        <p:blipFill>
          <a:blip r:embed="rId3"/>
          <a:stretch>
            <a:fillRect/>
          </a:stretch>
        </p:blipFill>
        <p:spPr>
          <a:xfrm>
            <a:off x="5829643" y="245798"/>
            <a:ext cx="711200" cy="304800"/>
          </a:xfrm>
          <a:prstGeom prst="rect">
            <a:avLst/>
          </a:prstGeom>
        </p:spPr>
      </p:pic>
      <p:pic>
        <p:nvPicPr>
          <p:cNvPr id="19" name="Picture 18">
            <a:extLst>
              <a:ext uri="{FF2B5EF4-FFF2-40B4-BE49-F238E27FC236}">
                <a16:creationId xmlns:a16="http://schemas.microsoft.com/office/drawing/2014/main" id="{D33F8E50-B2CC-4641-ADF7-12359EA827F4}"/>
              </a:ext>
            </a:extLst>
          </p:cNvPr>
          <p:cNvPicPr>
            <a:picLocks noChangeAspect="1"/>
          </p:cNvPicPr>
          <p:nvPr/>
        </p:nvPicPr>
        <p:blipFill>
          <a:blip r:embed="rId4">
            <a:alphaModFix amt="75000"/>
          </a:blip>
          <a:stretch>
            <a:fillRect/>
          </a:stretch>
        </p:blipFill>
        <p:spPr>
          <a:xfrm>
            <a:off x="6405007" y="6312597"/>
            <a:ext cx="292100" cy="215900"/>
          </a:xfrm>
          <a:prstGeom prst="rect">
            <a:avLst/>
          </a:prstGeom>
        </p:spPr>
      </p:pic>
      <p:sp>
        <p:nvSpPr>
          <p:cNvPr id="20" name="TextBox 19">
            <a:extLst>
              <a:ext uri="{FF2B5EF4-FFF2-40B4-BE49-F238E27FC236}">
                <a16:creationId xmlns:a16="http://schemas.microsoft.com/office/drawing/2014/main" id="{B6794DDF-0B56-9646-995F-9EFB0D05973F}"/>
              </a:ext>
            </a:extLst>
          </p:cNvPr>
          <p:cNvSpPr txBox="1"/>
          <p:nvPr/>
        </p:nvSpPr>
        <p:spPr>
          <a:xfrm>
            <a:off x="241662" y="200991"/>
            <a:ext cx="114300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Market Sector:</a:t>
            </a:r>
          </a:p>
        </p:txBody>
      </p:sp>
      <p:sp>
        <p:nvSpPr>
          <p:cNvPr id="21" name="TextBox 20">
            <a:extLst>
              <a:ext uri="{FF2B5EF4-FFF2-40B4-BE49-F238E27FC236}">
                <a16:creationId xmlns:a16="http://schemas.microsoft.com/office/drawing/2014/main" id="{0D60FCF8-4268-FF4D-9D25-0AAFCF4F0A71}"/>
              </a:ext>
            </a:extLst>
          </p:cNvPr>
          <p:cNvSpPr txBox="1"/>
          <p:nvPr/>
        </p:nvSpPr>
        <p:spPr>
          <a:xfrm>
            <a:off x="241662" y="370808"/>
            <a:ext cx="1405906" cy="230832"/>
          </a:xfrm>
          <a:prstGeom prst="rect">
            <a:avLst/>
          </a:prstGeom>
          <a:noFill/>
        </p:spPr>
        <p:txBody>
          <a:bodyPr wrap="square" rtlCol="0">
            <a:spAutoFit/>
          </a:bodyPr>
          <a:lstStyle/>
          <a:p>
            <a:r>
              <a:rPr lang="en-US" sz="900" b="1" dirty="0">
                <a:solidFill>
                  <a:schemeClr val="bg1"/>
                </a:solidFill>
                <a:latin typeface="Arial" panose="020B0604020202020204" pitchFamily="34" charset="0"/>
                <a:cs typeface="Arial" panose="020B0604020202020204" pitchFamily="34" charset="0"/>
              </a:rPr>
              <a:t>AEROSPACE</a:t>
            </a:r>
          </a:p>
        </p:txBody>
      </p:sp>
      <p:sp>
        <p:nvSpPr>
          <p:cNvPr id="22" name="TextBox 21">
            <a:extLst>
              <a:ext uri="{FF2B5EF4-FFF2-40B4-BE49-F238E27FC236}">
                <a16:creationId xmlns:a16="http://schemas.microsoft.com/office/drawing/2014/main" id="{CB97E60D-4191-D04E-A3DF-C4CAB7B43EE4}"/>
              </a:ext>
            </a:extLst>
          </p:cNvPr>
          <p:cNvSpPr txBox="1"/>
          <p:nvPr/>
        </p:nvSpPr>
        <p:spPr>
          <a:xfrm>
            <a:off x="1907177" y="200991"/>
            <a:ext cx="123444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Technology Theme:</a:t>
            </a:r>
          </a:p>
        </p:txBody>
      </p:sp>
      <p:sp>
        <p:nvSpPr>
          <p:cNvPr id="23" name="TextBox 22">
            <a:extLst>
              <a:ext uri="{FF2B5EF4-FFF2-40B4-BE49-F238E27FC236}">
                <a16:creationId xmlns:a16="http://schemas.microsoft.com/office/drawing/2014/main" id="{63429652-38E2-0642-BD60-6BE9ACA3D218}"/>
              </a:ext>
            </a:extLst>
          </p:cNvPr>
          <p:cNvSpPr txBox="1"/>
          <p:nvPr/>
        </p:nvSpPr>
        <p:spPr>
          <a:xfrm>
            <a:off x="1907176" y="370808"/>
            <a:ext cx="3560705" cy="230832"/>
          </a:xfrm>
          <a:prstGeom prst="rect">
            <a:avLst/>
          </a:prstGeom>
          <a:noFill/>
        </p:spPr>
        <p:txBody>
          <a:bodyPr wrap="square" rtlCol="0">
            <a:spAutoFit/>
          </a:bodyPr>
          <a:lstStyle/>
          <a:p>
            <a:r>
              <a:rPr lang="en-US" sz="900" b="1" dirty="0">
                <a:solidFill>
                  <a:schemeClr val="bg1"/>
                </a:solidFill>
                <a:latin typeface="Arial" panose="020B0604020202020204" pitchFamily="34" charset="0"/>
                <a:cs typeface="Arial" panose="020B0604020202020204" pitchFamily="34" charset="0"/>
              </a:rPr>
              <a:t>Laser Processing</a:t>
            </a:r>
          </a:p>
        </p:txBody>
      </p:sp>
      <p:sp>
        <p:nvSpPr>
          <p:cNvPr id="24" name="TextBox 23">
            <a:extLst>
              <a:ext uri="{FF2B5EF4-FFF2-40B4-BE49-F238E27FC236}">
                <a16:creationId xmlns:a16="http://schemas.microsoft.com/office/drawing/2014/main" id="{48B2C9F0-E024-FF46-971F-5B0945E92C6A}"/>
              </a:ext>
            </a:extLst>
          </p:cNvPr>
          <p:cNvSpPr txBox="1"/>
          <p:nvPr/>
        </p:nvSpPr>
        <p:spPr>
          <a:xfrm>
            <a:off x="241662" y="919460"/>
            <a:ext cx="6374676"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Water Jet Guided Laser Machining of Ceramic Matric Composites (CMC):</a:t>
            </a:r>
          </a:p>
        </p:txBody>
      </p:sp>
      <p:sp>
        <p:nvSpPr>
          <p:cNvPr id="25" name="TextBox 24">
            <a:extLst>
              <a:ext uri="{FF2B5EF4-FFF2-40B4-BE49-F238E27FC236}">
                <a16:creationId xmlns:a16="http://schemas.microsoft.com/office/drawing/2014/main" id="{F7BF89AD-782E-FA48-B553-65379B6BBC42}"/>
              </a:ext>
            </a:extLst>
          </p:cNvPr>
          <p:cNvSpPr txBox="1"/>
          <p:nvPr/>
        </p:nvSpPr>
        <p:spPr>
          <a:xfrm>
            <a:off x="241662" y="1154591"/>
            <a:ext cx="2841172"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VERIFICATION &amp; VALIDATION</a:t>
            </a:r>
          </a:p>
        </p:txBody>
      </p:sp>
      <p:sp>
        <p:nvSpPr>
          <p:cNvPr id="26" name="TextBox 25">
            <a:extLst>
              <a:ext uri="{FF2B5EF4-FFF2-40B4-BE49-F238E27FC236}">
                <a16:creationId xmlns:a16="http://schemas.microsoft.com/office/drawing/2014/main" id="{B43F968C-9A80-9D47-AD1B-7FE140DAC1A9}"/>
              </a:ext>
            </a:extLst>
          </p:cNvPr>
          <p:cNvSpPr txBox="1"/>
          <p:nvPr/>
        </p:nvSpPr>
        <p:spPr>
          <a:xfrm>
            <a:off x="241661" y="4157437"/>
            <a:ext cx="6163345"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EXPERIMENTAL VALIDATION FOR LASER MACHINING OF CMC</a:t>
            </a:r>
          </a:p>
        </p:txBody>
      </p:sp>
      <p:sp>
        <p:nvSpPr>
          <p:cNvPr id="27" name="TextBox 26">
            <a:extLst>
              <a:ext uri="{FF2B5EF4-FFF2-40B4-BE49-F238E27FC236}">
                <a16:creationId xmlns:a16="http://schemas.microsoft.com/office/drawing/2014/main" id="{B06EFAEF-45A4-FC42-B81C-C599C2A7418D}"/>
              </a:ext>
            </a:extLst>
          </p:cNvPr>
          <p:cNvSpPr txBox="1"/>
          <p:nvPr/>
        </p:nvSpPr>
        <p:spPr>
          <a:xfrm>
            <a:off x="241662" y="4371723"/>
            <a:ext cx="6533538" cy="954107"/>
          </a:xfrm>
          <a:prstGeom prst="rect">
            <a:avLst/>
          </a:prstGeom>
          <a:noFill/>
        </p:spPr>
        <p:txBody>
          <a:bodyPr wrap="square" rtlCol="0">
            <a:spAutoFit/>
          </a:bodyPr>
          <a:lstStyle/>
          <a:p>
            <a:r>
              <a:rPr lang="en-GB" sz="1400" dirty="0">
                <a:solidFill>
                  <a:srgbClr val="404040"/>
                </a:solidFill>
                <a:latin typeface="Arial" panose="020B0604020202020204" pitchFamily="34" charset="0"/>
                <a:cs typeface="Arial" panose="020B0604020202020204" pitchFamily="34" charset="0"/>
              </a:rPr>
              <a:t>The MTC investigated using a water jet guided laser (WJGL) for cutting advanced composites. These materials open up opportunities for improved performance and weight saving in aerospace applications. The MTC showed that high quality cuts with good productivity are achievable using the guided laser. </a:t>
            </a:r>
          </a:p>
        </p:txBody>
      </p:sp>
      <p:sp>
        <p:nvSpPr>
          <p:cNvPr id="28" name="TextBox 27">
            <a:extLst>
              <a:ext uri="{FF2B5EF4-FFF2-40B4-BE49-F238E27FC236}">
                <a16:creationId xmlns:a16="http://schemas.microsoft.com/office/drawing/2014/main" id="{AB45C956-669D-2A45-AB8A-91D63738A358}"/>
              </a:ext>
            </a:extLst>
          </p:cNvPr>
          <p:cNvSpPr txBox="1"/>
          <p:nvPr/>
        </p:nvSpPr>
        <p:spPr>
          <a:xfrm>
            <a:off x="637851" y="5570240"/>
            <a:ext cx="5767155" cy="769441"/>
          </a:xfrm>
          <a:prstGeom prst="rect">
            <a:avLst/>
          </a:prstGeom>
          <a:noFill/>
        </p:spPr>
        <p:txBody>
          <a:bodyPr wrap="square" rtlCol="0">
            <a:spAutoFit/>
          </a:bodyPr>
          <a:lstStyle/>
          <a:p>
            <a:r>
              <a:rPr lang="en-GB" sz="1100" dirty="0" err="1">
                <a:solidFill>
                  <a:schemeClr val="bg1"/>
                </a:solidFill>
              </a:rPr>
              <a:t>Synova</a:t>
            </a:r>
            <a:r>
              <a:rPr lang="en-GB" sz="1100" dirty="0">
                <a:solidFill>
                  <a:schemeClr val="bg1"/>
                </a:solidFill>
              </a:rPr>
              <a:t> and the MTC have been pioneers for processing non-traditional materials. Through installing the most advanced machining platform </a:t>
            </a:r>
            <a:r>
              <a:rPr lang="en-GB" sz="1100" dirty="0" err="1">
                <a:solidFill>
                  <a:schemeClr val="bg1"/>
                </a:solidFill>
              </a:rPr>
              <a:t>Synova</a:t>
            </a:r>
            <a:r>
              <a:rPr lang="en-GB" sz="1100" dirty="0">
                <a:solidFill>
                  <a:schemeClr val="bg1"/>
                </a:solidFill>
              </a:rPr>
              <a:t> can offer within the MTC, industrial customers can test, validate, and adopt the technology for their most demanding requests. </a:t>
            </a:r>
          </a:p>
        </p:txBody>
      </p:sp>
      <p:sp>
        <p:nvSpPr>
          <p:cNvPr id="29" name="TextBox 28">
            <a:extLst>
              <a:ext uri="{FF2B5EF4-FFF2-40B4-BE49-F238E27FC236}">
                <a16:creationId xmlns:a16="http://schemas.microsoft.com/office/drawing/2014/main" id="{D4FB24F9-1ADD-A443-B38D-EB4DC7654DF8}"/>
              </a:ext>
            </a:extLst>
          </p:cNvPr>
          <p:cNvSpPr txBox="1"/>
          <p:nvPr/>
        </p:nvSpPr>
        <p:spPr>
          <a:xfrm>
            <a:off x="637851" y="6330576"/>
            <a:ext cx="5767155"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Jeremie Diboine, Senior R&amp;D Project Leader, Synova</a:t>
            </a:r>
          </a:p>
        </p:txBody>
      </p:sp>
      <p:sp>
        <p:nvSpPr>
          <p:cNvPr id="30" name="TextBox 29">
            <a:extLst>
              <a:ext uri="{FF2B5EF4-FFF2-40B4-BE49-F238E27FC236}">
                <a16:creationId xmlns:a16="http://schemas.microsoft.com/office/drawing/2014/main" id="{A0F78944-3D3C-4A43-AE6C-AF898F64D1B4}"/>
              </a:ext>
            </a:extLst>
          </p:cNvPr>
          <p:cNvSpPr txBox="1"/>
          <p:nvPr/>
        </p:nvSpPr>
        <p:spPr>
          <a:xfrm>
            <a:off x="241662" y="6765778"/>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THE CHALLENGE</a:t>
            </a:r>
          </a:p>
        </p:txBody>
      </p:sp>
      <p:sp>
        <p:nvSpPr>
          <p:cNvPr id="31" name="TextBox 30">
            <a:extLst>
              <a:ext uri="{FF2B5EF4-FFF2-40B4-BE49-F238E27FC236}">
                <a16:creationId xmlns:a16="http://schemas.microsoft.com/office/drawing/2014/main" id="{C6BF6D43-5A9C-FD4B-B50C-DBC4606B8A29}"/>
              </a:ext>
            </a:extLst>
          </p:cNvPr>
          <p:cNvSpPr txBox="1"/>
          <p:nvPr/>
        </p:nvSpPr>
        <p:spPr>
          <a:xfrm>
            <a:off x="3575957" y="6765778"/>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MTC’S SOLUTION</a:t>
            </a:r>
          </a:p>
        </p:txBody>
      </p:sp>
      <p:sp>
        <p:nvSpPr>
          <p:cNvPr id="32" name="TextBox 31">
            <a:extLst>
              <a:ext uri="{FF2B5EF4-FFF2-40B4-BE49-F238E27FC236}">
                <a16:creationId xmlns:a16="http://schemas.microsoft.com/office/drawing/2014/main" id="{39823E0A-0E24-8443-A5CD-D85969040B0C}"/>
              </a:ext>
            </a:extLst>
          </p:cNvPr>
          <p:cNvSpPr txBox="1"/>
          <p:nvPr/>
        </p:nvSpPr>
        <p:spPr>
          <a:xfrm>
            <a:off x="224438" y="7074399"/>
            <a:ext cx="3204562" cy="2412392"/>
          </a:xfrm>
          <a:prstGeom prst="rect">
            <a:avLst/>
          </a:prstGeom>
          <a:noFill/>
        </p:spPr>
        <p:txBody>
          <a:bodyPr wrap="square" rtlCol="0">
            <a:spAutoFit/>
          </a:bodyPr>
          <a:lstStyle/>
          <a:p>
            <a:pPr>
              <a:lnSpc>
                <a:spcPts val="1250"/>
              </a:lnSpc>
              <a:spcAft>
                <a:spcPts val="700"/>
              </a:spcAft>
            </a:pPr>
            <a:r>
              <a:rPr lang="en-GB" sz="950" dirty="0">
                <a:solidFill>
                  <a:srgbClr val="404040"/>
                </a:solidFill>
                <a:latin typeface="Arial" panose="020B0604020202020204" pitchFamily="34" charset="0"/>
                <a:cs typeface="Arial" panose="020B0604020202020204" pitchFamily="34" charset="0"/>
              </a:rPr>
              <a:t>Ceramic matrix composites (CMCs) are a revolutionary material suitable for a vast range of applications. They are often used in the aerospace sector due to their excellent properties. This includes being very light-weight, capable of withstanding high temperatures with no impact on performance, and high resistance to corrosion and other harsh environments. Due to the composition of CMCs, mechanical tool-based machining can be challenging and inefficient due to excessive tool wear and low processing speeds. Therefore, an alternative manufacturing process is required to improve the quality and productivity that can be achieved when processing these materials. This is essential to enable the application of CMCs in various sectors.</a:t>
            </a:r>
          </a:p>
        </p:txBody>
      </p:sp>
      <p:sp>
        <p:nvSpPr>
          <p:cNvPr id="34" name="TextBox 33">
            <a:extLst>
              <a:ext uri="{FF2B5EF4-FFF2-40B4-BE49-F238E27FC236}">
                <a16:creationId xmlns:a16="http://schemas.microsoft.com/office/drawing/2014/main" id="{699D7EF6-6106-F440-9A2F-59FD6C6F2638}"/>
              </a:ext>
            </a:extLst>
          </p:cNvPr>
          <p:cNvSpPr txBox="1"/>
          <p:nvPr/>
        </p:nvSpPr>
        <p:spPr>
          <a:xfrm>
            <a:off x="3319397" y="7074399"/>
            <a:ext cx="3538603" cy="2399568"/>
          </a:xfrm>
          <a:prstGeom prst="rect">
            <a:avLst/>
          </a:prstGeom>
          <a:noFill/>
        </p:spPr>
        <p:txBody>
          <a:bodyPr wrap="square" rtlCol="0">
            <a:spAutoFit/>
          </a:bodyPr>
          <a:lstStyle/>
          <a:p>
            <a:pPr marL="171450" indent="-171450">
              <a:lnSpc>
                <a:spcPts val="1250"/>
              </a:lnSpc>
              <a:spcAft>
                <a:spcPts val="600"/>
              </a:spcAft>
              <a:buClr>
                <a:srgbClr val="23A5A6"/>
              </a:buClr>
              <a:buFont typeface="Wingdings" pitchFamily="2" charset="2"/>
              <a:buChar char="§"/>
            </a:pPr>
            <a:r>
              <a:rPr lang="en-GB" sz="950" dirty="0">
                <a:solidFill>
                  <a:srgbClr val="404040"/>
                </a:solidFill>
              </a:rPr>
              <a:t>The MTC conducted a series of trials using the state-of-the-art water jet guided laser manufactured by Synova. Cutting trials which varied different process parameters were performed on three CMCs. These were silicon carbide-silicon carbide (SiC-SiC), 3M Nextel Fibre 312 (Al-SiOC) and </a:t>
            </a:r>
            <a:r>
              <a:rPr lang="en-GB" sz="950" dirty="0" err="1">
                <a:solidFill>
                  <a:srgbClr val="404040"/>
                </a:solidFill>
              </a:rPr>
              <a:t>StarPCS</a:t>
            </a:r>
            <a:r>
              <a:rPr lang="en-GB" sz="950" dirty="0">
                <a:solidFill>
                  <a:srgbClr val="404040"/>
                </a:solidFill>
              </a:rPr>
              <a:t> SMP-10 (C-SiOC). </a:t>
            </a:r>
          </a:p>
          <a:p>
            <a:pPr marL="171450" indent="-171450">
              <a:lnSpc>
                <a:spcPts val="1250"/>
              </a:lnSpc>
              <a:spcAft>
                <a:spcPts val="600"/>
              </a:spcAft>
              <a:buClr>
                <a:srgbClr val="23A5A6"/>
              </a:buClr>
              <a:buFont typeface="Wingdings" pitchFamily="2" charset="2"/>
              <a:buChar char="§"/>
            </a:pPr>
            <a:r>
              <a:rPr lang="en-GB" sz="950" dirty="0">
                <a:solidFill>
                  <a:srgbClr val="404040"/>
                </a:solidFill>
              </a:rPr>
              <a:t>A detailed analysis of the cut quality, including measurements of cut width, entrance and exit width, taper, and heat-affected-zone, was performed. The overall cutting speed was also measured for each cut. </a:t>
            </a:r>
          </a:p>
          <a:p>
            <a:pPr marL="171450" indent="-171450">
              <a:lnSpc>
                <a:spcPts val="1250"/>
              </a:lnSpc>
              <a:spcAft>
                <a:spcPts val="600"/>
              </a:spcAft>
              <a:buClr>
                <a:srgbClr val="23A5A6"/>
              </a:buClr>
              <a:buFont typeface="Wingdings" pitchFamily="2" charset="2"/>
              <a:buChar char="§"/>
            </a:pPr>
            <a:r>
              <a:rPr lang="en-GB" sz="950" dirty="0">
                <a:solidFill>
                  <a:srgbClr val="404040"/>
                </a:solidFill>
              </a:rPr>
              <a:t>The relationship between each processing parameter, cut quality and productivity was established. This was used to develop the cutting parameters further.</a:t>
            </a:r>
          </a:p>
        </p:txBody>
      </p:sp>
      <p:sp>
        <p:nvSpPr>
          <p:cNvPr id="36" name="Rectangle 35">
            <a:extLst>
              <a:ext uri="{FF2B5EF4-FFF2-40B4-BE49-F238E27FC236}">
                <a16:creationId xmlns:a16="http://schemas.microsoft.com/office/drawing/2014/main" id="{3D4FE6D8-E741-454C-81AF-F2CDD566EA41}"/>
              </a:ext>
            </a:extLst>
          </p:cNvPr>
          <p:cNvSpPr/>
          <p:nvPr/>
        </p:nvSpPr>
        <p:spPr>
          <a:xfrm>
            <a:off x="0" y="1614616"/>
            <a:ext cx="6858000" cy="23812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23A5A6"/>
              </a:solidFill>
            </a:endParaRPr>
          </a:p>
        </p:txBody>
      </p:sp>
      <p:pic>
        <p:nvPicPr>
          <p:cNvPr id="5" name="Picture 4">
            <a:extLst>
              <a:ext uri="{FF2B5EF4-FFF2-40B4-BE49-F238E27FC236}">
                <a16:creationId xmlns:a16="http://schemas.microsoft.com/office/drawing/2014/main" id="{FECFFF5B-47E8-697A-70F0-CDD0EBABF0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612" y="1614616"/>
            <a:ext cx="2314930" cy="2377835"/>
          </a:xfrm>
          <a:prstGeom prst="rect">
            <a:avLst/>
          </a:prstGeom>
        </p:spPr>
      </p:pic>
      <p:pic>
        <p:nvPicPr>
          <p:cNvPr id="6" name="Picture 5">
            <a:extLst>
              <a:ext uri="{FF2B5EF4-FFF2-40B4-BE49-F238E27FC236}">
                <a16:creationId xmlns:a16="http://schemas.microsoft.com/office/drawing/2014/main" id="{4A3C5982-3CEC-F4B2-4C90-D93A756B6A58}"/>
              </a:ext>
            </a:extLst>
          </p:cNvPr>
          <p:cNvPicPr>
            <a:picLocks noChangeAspect="1"/>
          </p:cNvPicPr>
          <p:nvPr/>
        </p:nvPicPr>
        <p:blipFill rotWithShape="1">
          <a:blip r:embed="rId6"/>
          <a:srcRect t="110" b="110"/>
          <a:stretch/>
        </p:blipFill>
        <p:spPr>
          <a:xfrm>
            <a:off x="3172542" y="1627297"/>
            <a:ext cx="2756727" cy="2388056"/>
          </a:xfrm>
          <a:prstGeom prst="rect">
            <a:avLst/>
          </a:prstGeom>
        </p:spPr>
      </p:pic>
    </p:spTree>
    <p:extLst>
      <p:ext uri="{BB962C8B-B14F-4D97-AF65-F5344CB8AC3E}">
        <p14:creationId xmlns:p14="http://schemas.microsoft.com/office/powerpoint/2010/main" val="9746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671C0C4-B7A3-C445-BD59-84481363880A}"/>
              </a:ext>
            </a:extLst>
          </p:cNvPr>
          <p:cNvSpPr/>
          <p:nvPr/>
        </p:nvSpPr>
        <p:spPr>
          <a:xfrm rot="10800000">
            <a:off x="0" y="0"/>
            <a:ext cx="6858000" cy="347815"/>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944CEA-674E-D740-809E-097FD38AA25F}"/>
              </a:ext>
            </a:extLst>
          </p:cNvPr>
          <p:cNvSpPr/>
          <p:nvPr/>
        </p:nvSpPr>
        <p:spPr>
          <a:xfrm rot="10800000">
            <a:off x="0" y="3186756"/>
            <a:ext cx="6858000" cy="1042265"/>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E8C5497A-DC70-6948-88CB-71649303598B}"/>
              </a:ext>
            </a:extLst>
          </p:cNvPr>
          <p:cNvPicPr>
            <a:picLocks noChangeAspect="1"/>
          </p:cNvPicPr>
          <p:nvPr/>
        </p:nvPicPr>
        <p:blipFill>
          <a:blip r:embed="rId2">
            <a:alphaModFix amt="75000"/>
          </a:blip>
          <a:stretch>
            <a:fillRect/>
          </a:stretch>
        </p:blipFill>
        <p:spPr>
          <a:xfrm>
            <a:off x="155251" y="3287497"/>
            <a:ext cx="482600" cy="355600"/>
          </a:xfrm>
          <a:prstGeom prst="rect">
            <a:avLst/>
          </a:prstGeom>
        </p:spPr>
      </p:pic>
      <p:pic>
        <p:nvPicPr>
          <p:cNvPr id="38" name="Picture 37">
            <a:extLst>
              <a:ext uri="{FF2B5EF4-FFF2-40B4-BE49-F238E27FC236}">
                <a16:creationId xmlns:a16="http://schemas.microsoft.com/office/drawing/2014/main" id="{E67132D9-A6DE-4849-91F5-A3B5B7FB9E5B}"/>
              </a:ext>
            </a:extLst>
          </p:cNvPr>
          <p:cNvPicPr>
            <a:picLocks noChangeAspect="1"/>
          </p:cNvPicPr>
          <p:nvPr/>
        </p:nvPicPr>
        <p:blipFill>
          <a:blip r:embed="rId3">
            <a:alphaModFix amt="75000"/>
          </a:blip>
          <a:stretch>
            <a:fillRect/>
          </a:stretch>
        </p:blipFill>
        <p:spPr>
          <a:xfrm>
            <a:off x="6405007" y="3897329"/>
            <a:ext cx="292100" cy="215900"/>
          </a:xfrm>
          <a:prstGeom prst="rect">
            <a:avLst/>
          </a:prstGeom>
        </p:spPr>
      </p:pic>
      <p:sp>
        <p:nvSpPr>
          <p:cNvPr id="39" name="TextBox 38">
            <a:extLst>
              <a:ext uri="{FF2B5EF4-FFF2-40B4-BE49-F238E27FC236}">
                <a16:creationId xmlns:a16="http://schemas.microsoft.com/office/drawing/2014/main" id="{15FDA0DF-9349-D64B-A4EC-4788190CF24D}"/>
              </a:ext>
            </a:extLst>
          </p:cNvPr>
          <p:cNvSpPr txBox="1"/>
          <p:nvPr/>
        </p:nvSpPr>
        <p:spPr>
          <a:xfrm>
            <a:off x="637851" y="3358948"/>
            <a:ext cx="5767155" cy="646331"/>
          </a:xfrm>
          <a:prstGeom prst="rect">
            <a:avLst/>
          </a:prstGeom>
          <a:noFill/>
        </p:spPr>
        <p:txBody>
          <a:bodyPr wrap="square" rtlCol="0">
            <a:spAutoFit/>
          </a:bodyPr>
          <a:lstStyle/>
          <a:p>
            <a:r>
              <a:rPr lang="en-GB" sz="1200" dirty="0">
                <a:solidFill>
                  <a:schemeClr val="bg1"/>
                </a:solidFill>
              </a:rPr>
              <a:t>The MTC has built an enduring, year long collaboration with Synova to deliver technical and scientific advances beyond the state of the art, with results and publications of the highest standard. </a:t>
            </a:r>
            <a:endParaRPr lang="en-GB" sz="12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901B5AA-F5BE-D84D-8E2F-02C5FAF52EE8}"/>
              </a:ext>
            </a:extLst>
          </p:cNvPr>
          <p:cNvSpPr txBox="1"/>
          <p:nvPr/>
        </p:nvSpPr>
        <p:spPr>
          <a:xfrm>
            <a:off x="637851" y="3965393"/>
            <a:ext cx="5767155"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Jeremie Diboine, Senior R&amp;D Project Leader, Synova</a:t>
            </a:r>
          </a:p>
        </p:txBody>
      </p:sp>
      <p:sp>
        <p:nvSpPr>
          <p:cNvPr id="43" name="Rectangle 42">
            <a:extLst>
              <a:ext uri="{FF2B5EF4-FFF2-40B4-BE49-F238E27FC236}">
                <a16:creationId xmlns:a16="http://schemas.microsoft.com/office/drawing/2014/main" id="{AFB0907D-FA1D-0746-ADC2-BC65F82CAD07}"/>
              </a:ext>
            </a:extLst>
          </p:cNvPr>
          <p:cNvSpPr/>
          <p:nvPr/>
        </p:nvSpPr>
        <p:spPr>
          <a:xfrm rot="10800000">
            <a:off x="0" y="8785781"/>
            <a:ext cx="6858000" cy="1120219"/>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9F9731-304F-FF4D-A28D-49519486C768}"/>
              </a:ext>
            </a:extLst>
          </p:cNvPr>
          <p:cNvPicPr>
            <a:picLocks noChangeAspect="1"/>
          </p:cNvPicPr>
          <p:nvPr/>
        </p:nvPicPr>
        <p:blipFill>
          <a:blip r:embed="rId4"/>
          <a:stretch>
            <a:fillRect/>
          </a:stretch>
        </p:blipFill>
        <p:spPr>
          <a:xfrm>
            <a:off x="5649357" y="9022492"/>
            <a:ext cx="901700" cy="609600"/>
          </a:xfrm>
          <a:prstGeom prst="rect">
            <a:avLst/>
          </a:prstGeom>
        </p:spPr>
      </p:pic>
      <p:cxnSp>
        <p:nvCxnSpPr>
          <p:cNvPr id="44" name="Straight Connector 43">
            <a:extLst>
              <a:ext uri="{FF2B5EF4-FFF2-40B4-BE49-F238E27FC236}">
                <a16:creationId xmlns:a16="http://schemas.microsoft.com/office/drawing/2014/main" id="{0CEF4479-5504-4A47-A552-CBFCE4AEF79F}"/>
              </a:ext>
            </a:extLst>
          </p:cNvPr>
          <p:cNvCxnSpPr>
            <a:cxnSpLocks/>
          </p:cNvCxnSpPr>
          <p:nvPr/>
        </p:nvCxnSpPr>
        <p:spPr>
          <a:xfrm>
            <a:off x="2283749" y="9209988"/>
            <a:ext cx="0" cy="3482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1A7C95D-7CE1-3A43-BDDA-F1404323D200}"/>
              </a:ext>
            </a:extLst>
          </p:cNvPr>
          <p:cNvSpPr txBox="1"/>
          <p:nvPr/>
        </p:nvSpPr>
        <p:spPr>
          <a:xfrm>
            <a:off x="241661" y="9153302"/>
            <a:ext cx="1926503" cy="461665"/>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Manufacturing Technology Centre,</a:t>
            </a:r>
          </a:p>
          <a:p>
            <a:r>
              <a:rPr lang="en-US" sz="800" dirty="0">
                <a:solidFill>
                  <a:schemeClr val="bg1"/>
                </a:solidFill>
                <a:latin typeface="Arial" panose="020B0604020202020204" pitchFamily="34" charset="0"/>
                <a:cs typeface="Arial" panose="020B0604020202020204" pitchFamily="34" charset="0"/>
              </a:rPr>
              <a:t>Pilot Way, </a:t>
            </a:r>
            <a:r>
              <a:rPr lang="en-US" sz="800" dirty="0" err="1">
                <a:solidFill>
                  <a:schemeClr val="bg1"/>
                </a:solidFill>
                <a:latin typeface="Arial" panose="020B0604020202020204" pitchFamily="34" charset="0"/>
                <a:cs typeface="Arial" panose="020B0604020202020204" pitchFamily="34" charset="0"/>
              </a:rPr>
              <a:t>Ansty</a:t>
            </a:r>
            <a:r>
              <a:rPr lang="en-US" sz="800" dirty="0">
                <a:solidFill>
                  <a:schemeClr val="bg1"/>
                </a:solidFill>
                <a:latin typeface="Arial" panose="020B0604020202020204" pitchFamily="34" charset="0"/>
                <a:cs typeface="Arial" panose="020B0604020202020204" pitchFamily="34" charset="0"/>
              </a:rPr>
              <a:t> Park,</a:t>
            </a:r>
          </a:p>
          <a:p>
            <a:r>
              <a:rPr lang="en-US" sz="800" dirty="0">
                <a:solidFill>
                  <a:schemeClr val="bg1"/>
                </a:solidFill>
                <a:latin typeface="Arial" panose="020B0604020202020204" pitchFamily="34" charset="0"/>
                <a:cs typeface="Arial" panose="020B0604020202020204" pitchFamily="34" charset="0"/>
              </a:rPr>
              <a:t>Coventry, CV7 9JU</a:t>
            </a:r>
          </a:p>
        </p:txBody>
      </p:sp>
      <p:sp>
        <p:nvSpPr>
          <p:cNvPr id="46" name="TextBox 45">
            <a:extLst>
              <a:ext uri="{FF2B5EF4-FFF2-40B4-BE49-F238E27FC236}">
                <a16:creationId xmlns:a16="http://schemas.microsoft.com/office/drawing/2014/main" id="{5F3C54CB-A98B-9B49-A00F-CE5FD2E353EA}"/>
              </a:ext>
            </a:extLst>
          </p:cNvPr>
          <p:cNvSpPr txBox="1"/>
          <p:nvPr/>
        </p:nvSpPr>
        <p:spPr>
          <a:xfrm>
            <a:off x="2520468" y="9153302"/>
            <a:ext cx="1926503" cy="33855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Tel: +44 (0)2476 701 600</a:t>
            </a:r>
          </a:p>
          <a:p>
            <a:r>
              <a:rPr lang="en-US" sz="800" dirty="0" err="1">
                <a:solidFill>
                  <a:schemeClr val="bg1"/>
                </a:solidFill>
                <a:latin typeface="Arial" panose="020B0604020202020204" pitchFamily="34" charset="0"/>
                <a:cs typeface="Arial" panose="020B0604020202020204" pitchFamily="34" charset="0"/>
              </a:rPr>
              <a:t>www.the-mtc.org</a:t>
            </a:r>
            <a:endParaRPr lang="en-US" sz="800" dirty="0">
              <a:solidFill>
                <a:schemeClr val="bg1"/>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A9BB99A5-BA9C-6E44-B23F-536A4BBA58D0}"/>
              </a:ext>
            </a:extLst>
          </p:cNvPr>
          <p:cNvCxnSpPr>
            <a:cxnSpLocks/>
          </p:cNvCxnSpPr>
          <p:nvPr/>
        </p:nvCxnSpPr>
        <p:spPr>
          <a:xfrm>
            <a:off x="2283749" y="4318607"/>
            <a:ext cx="2462" cy="1319256"/>
          </a:xfrm>
          <a:prstGeom prst="line">
            <a:avLst/>
          </a:prstGeom>
          <a:ln w="12700">
            <a:solidFill>
              <a:srgbClr val="23A5A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19C27F-4FE4-DB4F-AEF6-8445880243E2}"/>
              </a:ext>
            </a:extLst>
          </p:cNvPr>
          <p:cNvCxnSpPr>
            <a:cxnSpLocks/>
          </p:cNvCxnSpPr>
          <p:nvPr/>
        </p:nvCxnSpPr>
        <p:spPr>
          <a:xfrm>
            <a:off x="4574462" y="4318607"/>
            <a:ext cx="2462" cy="1319256"/>
          </a:xfrm>
          <a:prstGeom prst="line">
            <a:avLst/>
          </a:prstGeom>
          <a:ln w="12700">
            <a:solidFill>
              <a:srgbClr val="23A5A6"/>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7012E4-44CD-F948-9947-4004BF8A21B0}"/>
              </a:ext>
            </a:extLst>
          </p:cNvPr>
          <p:cNvSpPr txBox="1"/>
          <p:nvPr/>
        </p:nvSpPr>
        <p:spPr>
          <a:xfrm>
            <a:off x="241662" y="525332"/>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THE OUTCOME</a:t>
            </a:r>
          </a:p>
        </p:txBody>
      </p:sp>
      <p:sp>
        <p:nvSpPr>
          <p:cNvPr id="50" name="TextBox 49">
            <a:extLst>
              <a:ext uri="{FF2B5EF4-FFF2-40B4-BE49-F238E27FC236}">
                <a16:creationId xmlns:a16="http://schemas.microsoft.com/office/drawing/2014/main" id="{824F4E65-EB47-AD4F-9A42-109AFA1C8B0D}"/>
              </a:ext>
            </a:extLst>
          </p:cNvPr>
          <p:cNvSpPr txBox="1"/>
          <p:nvPr/>
        </p:nvSpPr>
        <p:spPr>
          <a:xfrm>
            <a:off x="3575956" y="525332"/>
            <a:ext cx="2711721"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BENEFITS TO THE CLIENT</a:t>
            </a:r>
          </a:p>
        </p:txBody>
      </p:sp>
      <p:sp>
        <p:nvSpPr>
          <p:cNvPr id="52" name="TextBox 51">
            <a:extLst>
              <a:ext uri="{FF2B5EF4-FFF2-40B4-BE49-F238E27FC236}">
                <a16:creationId xmlns:a16="http://schemas.microsoft.com/office/drawing/2014/main" id="{243FC682-5A50-684A-BF9E-941A0B73F944}"/>
              </a:ext>
            </a:extLst>
          </p:cNvPr>
          <p:cNvSpPr txBox="1"/>
          <p:nvPr/>
        </p:nvSpPr>
        <p:spPr>
          <a:xfrm>
            <a:off x="3575956" y="843282"/>
            <a:ext cx="3070711" cy="1566006"/>
          </a:xfrm>
          <a:prstGeom prst="rect">
            <a:avLst/>
          </a:prstGeom>
          <a:noFill/>
        </p:spPr>
        <p:txBody>
          <a:bodyPr wrap="square" rtlCol="0">
            <a:spAutoFit/>
          </a:bodyPr>
          <a:lstStyle/>
          <a:p>
            <a:pPr marL="172800" indent="-172800">
              <a:lnSpc>
                <a:spcPts val="1250"/>
              </a:lnSpc>
              <a:spcAft>
                <a:spcPts val="600"/>
              </a:spcAft>
              <a:buClr>
                <a:srgbClr val="23A5A6"/>
              </a:buClr>
              <a:buFont typeface="Wingdings" pitchFamily="2" charset="2"/>
              <a:buChar char="§"/>
            </a:pPr>
            <a:r>
              <a:rPr lang="en-GB" sz="950" dirty="0">
                <a:solidFill>
                  <a:srgbClr val="404040"/>
                </a:solidFill>
              </a:rPr>
              <a:t>Enabled cutting of CMCs with good quality cut finish, with small heat-affected-zone and no taper.</a:t>
            </a:r>
          </a:p>
          <a:p>
            <a:pPr marL="172800" indent="-172800">
              <a:lnSpc>
                <a:spcPts val="1250"/>
              </a:lnSpc>
              <a:spcAft>
                <a:spcPts val="600"/>
              </a:spcAft>
              <a:buClr>
                <a:srgbClr val="23A5A6"/>
              </a:buClr>
              <a:buFont typeface="Wingdings" pitchFamily="2" charset="2"/>
              <a:buChar char="§"/>
            </a:pPr>
            <a:r>
              <a:rPr lang="en-GB" sz="950" dirty="0">
                <a:solidFill>
                  <a:srgbClr val="404040"/>
                </a:solidFill>
              </a:rPr>
              <a:t>Improve productivity of CMC machining as compared to mechanical tool machining technique.</a:t>
            </a:r>
          </a:p>
          <a:p>
            <a:pPr marL="172800" indent="-172800">
              <a:lnSpc>
                <a:spcPts val="1250"/>
              </a:lnSpc>
              <a:spcAft>
                <a:spcPts val="600"/>
              </a:spcAft>
              <a:buClr>
                <a:srgbClr val="23A5A6"/>
              </a:buClr>
              <a:buFont typeface="Wingdings" pitchFamily="2" charset="2"/>
              <a:buChar char="§"/>
            </a:pPr>
            <a:r>
              <a:rPr lang="en-GB" sz="950" dirty="0">
                <a:solidFill>
                  <a:srgbClr val="404040"/>
                </a:solidFill>
              </a:rPr>
              <a:t>By demonstrating the WJGL as a viable machining solution for difficult to machine materials, this provides confidence in the suitability of these materials for the aerospace sector.</a:t>
            </a:r>
          </a:p>
        </p:txBody>
      </p:sp>
      <p:sp>
        <p:nvSpPr>
          <p:cNvPr id="53" name="TextBox 52">
            <a:extLst>
              <a:ext uri="{FF2B5EF4-FFF2-40B4-BE49-F238E27FC236}">
                <a16:creationId xmlns:a16="http://schemas.microsoft.com/office/drawing/2014/main" id="{0C0F744F-A141-A148-A6BF-4AFF4719970B}"/>
              </a:ext>
            </a:extLst>
          </p:cNvPr>
          <p:cNvSpPr txBox="1"/>
          <p:nvPr/>
        </p:nvSpPr>
        <p:spPr>
          <a:xfrm>
            <a:off x="229440" y="843282"/>
            <a:ext cx="3070711" cy="2066143"/>
          </a:xfrm>
          <a:prstGeom prst="rect">
            <a:avLst/>
          </a:prstGeom>
          <a:noFill/>
        </p:spPr>
        <p:txBody>
          <a:bodyPr wrap="square" rtlCol="0">
            <a:spAutoFit/>
          </a:bodyPr>
          <a:lstStyle/>
          <a:p>
            <a:pPr marL="172800" indent="-172800">
              <a:lnSpc>
                <a:spcPts val="1250"/>
              </a:lnSpc>
              <a:spcAft>
                <a:spcPts val="600"/>
              </a:spcAft>
              <a:buClr>
                <a:srgbClr val="23A5A6"/>
              </a:buClr>
              <a:buFont typeface="Wingdings" pitchFamily="2" charset="2"/>
              <a:buChar char="§"/>
            </a:pPr>
            <a:r>
              <a:rPr lang="en-GB" sz="950" dirty="0">
                <a:solidFill>
                  <a:srgbClr val="404040"/>
                </a:solidFill>
              </a:rPr>
              <a:t>Suitable process parameters were identified for WJGL cutting of 2 mm thick SiC-SiC, 4 mm thick Al-SiOC, and 4 mm thick C-SiOC.</a:t>
            </a:r>
          </a:p>
          <a:p>
            <a:pPr marL="172800" indent="-172800">
              <a:lnSpc>
                <a:spcPts val="1250"/>
              </a:lnSpc>
              <a:spcAft>
                <a:spcPts val="600"/>
              </a:spcAft>
              <a:buClr>
                <a:srgbClr val="23A5A6"/>
              </a:buClr>
              <a:buFont typeface="Wingdings" pitchFamily="2" charset="2"/>
              <a:buChar char="§"/>
            </a:pPr>
            <a:r>
              <a:rPr lang="en-GB" sz="950" dirty="0">
                <a:solidFill>
                  <a:srgbClr val="404040"/>
                </a:solidFill>
              </a:rPr>
              <a:t>For each material, a good quality cut at an acceptable processing rate could be obtained using the WJGL. Thermal effects could be minimised through process parameter development. </a:t>
            </a:r>
          </a:p>
          <a:p>
            <a:pPr marL="172800" indent="-172800">
              <a:lnSpc>
                <a:spcPts val="1250"/>
              </a:lnSpc>
              <a:spcAft>
                <a:spcPts val="600"/>
              </a:spcAft>
              <a:buClr>
                <a:srgbClr val="23A5A6"/>
              </a:buClr>
              <a:buFont typeface="Wingdings" pitchFamily="2" charset="2"/>
              <a:buChar char="§"/>
            </a:pPr>
            <a:r>
              <a:rPr lang="en-GB" sz="950" dirty="0">
                <a:solidFill>
                  <a:srgbClr val="404040"/>
                </a:solidFill>
              </a:rPr>
              <a:t>The cut quality obtainable has negligible cut taper. Overall cutting speeds of up to ~150 mm/min could be achieved for SiC-SiC.</a:t>
            </a:r>
          </a:p>
        </p:txBody>
      </p:sp>
      <p:sp>
        <p:nvSpPr>
          <p:cNvPr id="54" name="Rectangle 53">
            <a:extLst>
              <a:ext uri="{FF2B5EF4-FFF2-40B4-BE49-F238E27FC236}">
                <a16:creationId xmlns:a16="http://schemas.microsoft.com/office/drawing/2014/main" id="{67CB5CDD-8B99-FF41-A163-37477909260F}"/>
              </a:ext>
            </a:extLst>
          </p:cNvPr>
          <p:cNvSpPr/>
          <p:nvPr/>
        </p:nvSpPr>
        <p:spPr>
          <a:xfrm>
            <a:off x="0" y="5827722"/>
            <a:ext cx="6858000" cy="295806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23A5A6"/>
              </a:solidFill>
            </a:endParaRPr>
          </a:p>
        </p:txBody>
      </p:sp>
      <p:sp>
        <p:nvSpPr>
          <p:cNvPr id="56" name="TextBox 55">
            <a:extLst>
              <a:ext uri="{FF2B5EF4-FFF2-40B4-BE49-F238E27FC236}">
                <a16:creationId xmlns:a16="http://schemas.microsoft.com/office/drawing/2014/main" id="{E9E1A095-7F8F-5842-8161-3E0B7AD41A24}"/>
              </a:ext>
            </a:extLst>
          </p:cNvPr>
          <p:cNvSpPr txBox="1"/>
          <p:nvPr/>
        </p:nvSpPr>
        <p:spPr>
          <a:xfrm>
            <a:off x="305691" y="4426534"/>
            <a:ext cx="2585619"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150</a:t>
            </a:r>
            <a:r>
              <a:rPr lang="en-GB" dirty="0">
                <a:solidFill>
                  <a:srgbClr val="23A5A6"/>
                </a:solidFill>
                <a:latin typeface="Arial" panose="020B0604020202020204" pitchFamily="34" charset="0"/>
                <a:cs typeface="Arial" panose="020B0604020202020204" pitchFamily="34" charset="0"/>
              </a:rPr>
              <a:t>mm/min</a:t>
            </a:r>
          </a:p>
        </p:txBody>
      </p:sp>
      <p:sp>
        <p:nvSpPr>
          <p:cNvPr id="57" name="TextBox 56">
            <a:extLst>
              <a:ext uri="{FF2B5EF4-FFF2-40B4-BE49-F238E27FC236}">
                <a16:creationId xmlns:a16="http://schemas.microsoft.com/office/drawing/2014/main" id="{1383DC12-76F1-CF4B-A9C0-80415A7A2AC3}"/>
              </a:ext>
            </a:extLst>
          </p:cNvPr>
          <p:cNvSpPr txBox="1"/>
          <p:nvPr/>
        </p:nvSpPr>
        <p:spPr>
          <a:xfrm>
            <a:off x="3187537" y="4488166"/>
            <a:ext cx="2762326"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3x</a:t>
            </a:r>
          </a:p>
        </p:txBody>
      </p:sp>
      <p:sp>
        <p:nvSpPr>
          <p:cNvPr id="58" name="TextBox 57">
            <a:extLst>
              <a:ext uri="{FF2B5EF4-FFF2-40B4-BE49-F238E27FC236}">
                <a16:creationId xmlns:a16="http://schemas.microsoft.com/office/drawing/2014/main" id="{6B19F472-1550-9A4A-B405-EA901CE22AD1}"/>
              </a:ext>
            </a:extLst>
          </p:cNvPr>
          <p:cNvSpPr txBox="1"/>
          <p:nvPr/>
        </p:nvSpPr>
        <p:spPr>
          <a:xfrm>
            <a:off x="5336848" y="4488166"/>
            <a:ext cx="1450451"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20%</a:t>
            </a:r>
          </a:p>
        </p:txBody>
      </p:sp>
      <p:sp>
        <p:nvSpPr>
          <p:cNvPr id="60" name="TextBox 59">
            <a:extLst>
              <a:ext uri="{FF2B5EF4-FFF2-40B4-BE49-F238E27FC236}">
                <a16:creationId xmlns:a16="http://schemas.microsoft.com/office/drawing/2014/main" id="{B8B42615-B4F1-CC43-8BC4-989F90567DBA}"/>
              </a:ext>
            </a:extLst>
          </p:cNvPr>
          <p:cNvSpPr txBox="1"/>
          <p:nvPr/>
        </p:nvSpPr>
        <p:spPr>
          <a:xfrm>
            <a:off x="204883" y="5088330"/>
            <a:ext cx="1954117" cy="461665"/>
          </a:xfrm>
          <a:prstGeom prst="rect">
            <a:avLst/>
          </a:prstGeom>
          <a:noFill/>
        </p:spPr>
        <p:txBody>
          <a:bodyPr wrap="square" rtlCol="0">
            <a:spAutoFit/>
          </a:bodyPr>
          <a:lstStyle/>
          <a:p>
            <a:pPr algn="ctr"/>
            <a:r>
              <a:rPr lang="en-US" sz="800" dirty="0">
                <a:solidFill>
                  <a:srgbClr val="23A5A6"/>
                </a:solidFill>
                <a:latin typeface="Arial" panose="020B0604020202020204" pitchFamily="34" charset="0"/>
                <a:cs typeface="Arial" panose="020B0604020202020204" pitchFamily="34" charset="0"/>
              </a:rPr>
              <a:t>Overall cutting speed achievable using the water jet guided laser to cut 2 mm thick SiC-SiC</a:t>
            </a:r>
          </a:p>
        </p:txBody>
      </p:sp>
      <p:sp>
        <p:nvSpPr>
          <p:cNvPr id="61" name="TextBox 60">
            <a:extLst>
              <a:ext uri="{FF2B5EF4-FFF2-40B4-BE49-F238E27FC236}">
                <a16:creationId xmlns:a16="http://schemas.microsoft.com/office/drawing/2014/main" id="{85D50661-CA3B-CC46-8089-1083211067C7}"/>
              </a:ext>
            </a:extLst>
          </p:cNvPr>
          <p:cNvSpPr txBox="1"/>
          <p:nvPr/>
        </p:nvSpPr>
        <p:spPr>
          <a:xfrm>
            <a:off x="2486170" y="5088330"/>
            <a:ext cx="1926503" cy="461665"/>
          </a:xfrm>
          <a:prstGeom prst="rect">
            <a:avLst/>
          </a:prstGeom>
          <a:noFill/>
        </p:spPr>
        <p:txBody>
          <a:bodyPr wrap="square" rtlCol="0">
            <a:spAutoFit/>
          </a:bodyPr>
          <a:lstStyle/>
          <a:p>
            <a:pPr algn="ctr"/>
            <a:r>
              <a:rPr lang="en-US" sz="800" dirty="0">
                <a:solidFill>
                  <a:srgbClr val="23A5A6"/>
                </a:solidFill>
                <a:latin typeface="Arial" panose="020B0604020202020204" pitchFamily="34" charset="0"/>
                <a:cs typeface="Arial" panose="020B0604020202020204" pitchFamily="34" charset="0"/>
              </a:rPr>
              <a:t>Less thermal damage compared to conventional laser cutting of the same material</a:t>
            </a:r>
          </a:p>
        </p:txBody>
      </p:sp>
      <p:sp>
        <p:nvSpPr>
          <p:cNvPr id="62" name="TextBox 61">
            <a:extLst>
              <a:ext uri="{FF2B5EF4-FFF2-40B4-BE49-F238E27FC236}">
                <a16:creationId xmlns:a16="http://schemas.microsoft.com/office/drawing/2014/main" id="{4A90DE63-AD09-324F-9DA0-8E72F2B8E55E}"/>
              </a:ext>
            </a:extLst>
          </p:cNvPr>
          <p:cNvSpPr txBox="1"/>
          <p:nvPr/>
        </p:nvSpPr>
        <p:spPr>
          <a:xfrm>
            <a:off x="4728871" y="5088330"/>
            <a:ext cx="1926503" cy="461665"/>
          </a:xfrm>
          <a:prstGeom prst="rect">
            <a:avLst/>
          </a:prstGeom>
          <a:noFill/>
        </p:spPr>
        <p:txBody>
          <a:bodyPr wrap="square" rtlCol="0">
            <a:spAutoFit/>
          </a:bodyPr>
          <a:lstStyle/>
          <a:p>
            <a:pPr algn="ctr"/>
            <a:r>
              <a:rPr lang="en-US" sz="800" dirty="0">
                <a:solidFill>
                  <a:srgbClr val="23A5A6"/>
                </a:solidFill>
                <a:latin typeface="Arial" panose="020B0604020202020204" pitchFamily="34" charset="0"/>
                <a:cs typeface="Arial" panose="020B0604020202020204" pitchFamily="34" charset="0"/>
              </a:rPr>
              <a:t>Weight reduction compared to the same aerospace components made from metallics</a:t>
            </a:r>
          </a:p>
        </p:txBody>
      </p:sp>
      <p:cxnSp>
        <p:nvCxnSpPr>
          <p:cNvPr id="65" name="Straight Arrow Connector 64">
            <a:extLst>
              <a:ext uri="{FF2B5EF4-FFF2-40B4-BE49-F238E27FC236}">
                <a16:creationId xmlns:a16="http://schemas.microsoft.com/office/drawing/2014/main" id="{0134B4C8-F1A3-FF46-8A53-3192002B7184}"/>
              </a:ext>
            </a:extLst>
          </p:cNvPr>
          <p:cNvCxnSpPr>
            <a:cxnSpLocks/>
          </p:cNvCxnSpPr>
          <p:nvPr/>
        </p:nvCxnSpPr>
        <p:spPr>
          <a:xfrm>
            <a:off x="3061920" y="4574323"/>
            <a:ext cx="0" cy="457199"/>
          </a:xfrm>
          <a:prstGeom prst="straightConnector1">
            <a:avLst/>
          </a:prstGeom>
          <a:ln w="50800">
            <a:solidFill>
              <a:srgbClr val="23A5A6"/>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2C45789-9C81-7B38-4E4A-1413EA9CD02C}"/>
              </a:ext>
            </a:extLst>
          </p:cNvPr>
          <p:cNvPicPr>
            <a:picLocks noChangeAspect="1"/>
          </p:cNvPicPr>
          <p:nvPr/>
        </p:nvPicPr>
        <p:blipFill rotWithShape="1">
          <a:blip r:embed="rId5"/>
          <a:srcRect l="22037" t="2831" r="45345" b="4874"/>
          <a:stretch/>
        </p:blipFill>
        <p:spPr>
          <a:xfrm>
            <a:off x="3646683" y="5872086"/>
            <a:ext cx="2679812" cy="2212351"/>
          </a:xfrm>
          <a:prstGeom prst="rect">
            <a:avLst/>
          </a:prstGeom>
        </p:spPr>
      </p:pic>
      <p:sp>
        <p:nvSpPr>
          <p:cNvPr id="3" name="TextBox 2">
            <a:extLst>
              <a:ext uri="{FF2B5EF4-FFF2-40B4-BE49-F238E27FC236}">
                <a16:creationId xmlns:a16="http://schemas.microsoft.com/office/drawing/2014/main" id="{302891C5-B547-7467-D803-FAC7D7B33B0F}"/>
              </a:ext>
            </a:extLst>
          </p:cNvPr>
          <p:cNvSpPr txBox="1"/>
          <p:nvPr/>
        </p:nvSpPr>
        <p:spPr>
          <a:xfrm>
            <a:off x="462314" y="8070367"/>
            <a:ext cx="2725223" cy="369332"/>
          </a:xfrm>
          <a:prstGeom prst="rect">
            <a:avLst/>
          </a:prstGeom>
          <a:noFill/>
        </p:spPr>
        <p:txBody>
          <a:bodyPr wrap="square" rtlCol="0">
            <a:spAutoFit/>
          </a:bodyPr>
          <a:lstStyle/>
          <a:p>
            <a:pPr algn="ctr"/>
            <a:r>
              <a:rPr lang="en-GB" sz="900" dirty="0"/>
              <a:t>Figure 1: Scanning electron microscope image of a WJGL cut through 2 mm thick SiC-SiC CMC.</a:t>
            </a:r>
          </a:p>
        </p:txBody>
      </p:sp>
      <p:sp>
        <p:nvSpPr>
          <p:cNvPr id="4" name="TextBox 3">
            <a:extLst>
              <a:ext uri="{FF2B5EF4-FFF2-40B4-BE49-F238E27FC236}">
                <a16:creationId xmlns:a16="http://schemas.microsoft.com/office/drawing/2014/main" id="{546721BA-7329-54BB-FDE6-3F784A5267FE}"/>
              </a:ext>
            </a:extLst>
          </p:cNvPr>
          <p:cNvSpPr txBox="1"/>
          <p:nvPr/>
        </p:nvSpPr>
        <p:spPr>
          <a:xfrm>
            <a:off x="3646683" y="8081294"/>
            <a:ext cx="2679812" cy="369332"/>
          </a:xfrm>
          <a:prstGeom prst="rect">
            <a:avLst/>
          </a:prstGeom>
          <a:noFill/>
        </p:spPr>
        <p:txBody>
          <a:bodyPr wrap="square" rtlCol="0">
            <a:spAutoFit/>
          </a:bodyPr>
          <a:lstStyle/>
          <a:p>
            <a:pPr algn="ctr"/>
            <a:r>
              <a:rPr lang="en-GB" sz="900" dirty="0"/>
              <a:t>Figure 2: Optical microscope image of a WJGL cut through 4 mm thick Al-SiOC CMC.</a:t>
            </a:r>
          </a:p>
        </p:txBody>
      </p:sp>
      <p:cxnSp>
        <p:nvCxnSpPr>
          <p:cNvPr id="6" name="Straight Arrow Connector 5">
            <a:extLst>
              <a:ext uri="{FF2B5EF4-FFF2-40B4-BE49-F238E27FC236}">
                <a16:creationId xmlns:a16="http://schemas.microsoft.com/office/drawing/2014/main" id="{6622D2A1-6410-1A2D-E581-B60741ABAD06}"/>
              </a:ext>
            </a:extLst>
          </p:cNvPr>
          <p:cNvCxnSpPr>
            <a:cxnSpLocks/>
          </p:cNvCxnSpPr>
          <p:nvPr/>
        </p:nvCxnSpPr>
        <p:spPr>
          <a:xfrm>
            <a:off x="5243536" y="4631131"/>
            <a:ext cx="0" cy="457199"/>
          </a:xfrm>
          <a:prstGeom prst="straightConnector1">
            <a:avLst/>
          </a:prstGeom>
          <a:ln w="50800">
            <a:solidFill>
              <a:srgbClr val="23A5A6"/>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B3A28CE-23D3-41C5-0171-B183AA366AC2}"/>
              </a:ext>
            </a:extLst>
          </p:cNvPr>
          <p:cNvPicPr>
            <a:picLocks noChangeAspect="1"/>
          </p:cNvPicPr>
          <p:nvPr/>
        </p:nvPicPr>
        <p:blipFill>
          <a:blip r:embed="rId6"/>
          <a:stretch>
            <a:fillRect/>
          </a:stretch>
        </p:blipFill>
        <p:spPr>
          <a:xfrm>
            <a:off x="462314" y="5878195"/>
            <a:ext cx="2749215" cy="2212349"/>
          </a:xfrm>
          <a:prstGeom prst="rect">
            <a:avLst/>
          </a:prstGeom>
        </p:spPr>
      </p:pic>
      <p:sp>
        <p:nvSpPr>
          <p:cNvPr id="14" name="TextBox 13">
            <a:extLst>
              <a:ext uri="{FF2B5EF4-FFF2-40B4-BE49-F238E27FC236}">
                <a16:creationId xmlns:a16="http://schemas.microsoft.com/office/drawing/2014/main" id="{F1B105A5-CE4A-9ADB-CB8E-1D83A92C673B}"/>
              </a:ext>
            </a:extLst>
          </p:cNvPr>
          <p:cNvSpPr txBox="1"/>
          <p:nvPr/>
        </p:nvSpPr>
        <p:spPr>
          <a:xfrm>
            <a:off x="0" y="8471597"/>
            <a:ext cx="6858001" cy="338554"/>
          </a:xfrm>
          <a:prstGeom prst="rect">
            <a:avLst/>
          </a:prstGeom>
          <a:noFill/>
        </p:spPr>
        <p:txBody>
          <a:bodyPr wrap="square" rtlCol="0">
            <a:spAutoFit/>
          </a:bodyPr>
          <a:lstStyle/>
          <a:p>
            <a:r>
              <a:rPr lang="en-GB" sz="800" dirty="0">
                <a:solidFill>
                  <a:srgbClr val="296F7B"/>
                </a:solidFill>
              </a:rPr>
              <a:t>Elkington, H., Marimuthu, S., Smith, B. (2022). High Power Water Jet Guided Laser Cutting of SiC/SiC Ceramic Matrix Composite, JLMN. 17 3.</a:t>
            </a:r>
          </a:p>
          <a:p>
            <a:r>
              <a:rPr lang="en-GB" sz="800" dirty="0">
                <a:solidFill>
                  <a:srgbClr val="296F7B"/>
                </a:solidFill>
              </a:rPr>
              <a:t>Marimuthu, S., Smith, B. </a:t>
            </a:r>
            <a:r>
              <a:rPr lang="en-GB" sz="800">
                <a:solidFill>
                  <a:srgbClr val="296F7B"/>
                </a:solidFill>
              </a:rPr>
              <a:t>(2021). </a:t>
            </a:r>
            <a:r>
              <a:rPr lang="en-GB" sz="800" dirty="0">
                <a:solidFill>
                  <a:srgbClr val="296F7B"/>
                </a:solidFill>
              </a:rPr>
              <a:t>Laser cutting of ceramic matrix composites, Int. J. Adv. Manuf. Technol. 113, p. 177.</a:t>
            </a:r>
          </a:p>
        </p:txBody>
      </p:sp>
    </p:spTree>
    <p:extLst>
      <p:ext uri="{BB962C8B-B14F-4D97-AF65-F5344CB8AC3E}">
        <p14:creationId xmlns:p14="http://schemas.microsoft.com/office/powerpoint/2010/main" val="40186173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cess_x0020_Owner xmlns="07aedcd0-99c6-47b7-8a44-bde2e522115c">
      <UserInfo>
        <DisplayName>Richard Watkins</DisplayName>
        <AccountId>675</AccountId>
        <AccountType/>
      </UserInfo>
    </Process_x0020_Owner>
    <MCDocumentCategory xmlns="70158003-75d1-437c-9f07-2debd5df91c1">Category 1</MCDocumentCategory>
    <PublishingStartDate xmlns="http://schemas.microsoft.com/sharepoint/v3" xsi:nil="true"/>
    <PublishingExpirationDate xmlns="http://schemas.microsoft.com/sharepoint/v3" xsi:nil="true"/>
    <Function xmlns="de2987f4-4814-4061-ba40-5c3077130ade">Marketing</Function>
    <Department xmlns="07aedcd0-99c6-47b7-8a44-bde2e522115c">Marketing</Department>
    <Document_x0020_Type xmlns="07aedcd0-99c6-47b7-8a44-bde2e522115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500948B07E4943B4DBAF7008FB09FA" ma:contentTypeVersion="27" ma:contentTypeDescription="Create a new document." ma:contentTypeScope="" ma:versionID="1a0807860f1c2685738e8d9e720a1c29">
  <xsd:schema xmlns:xsd="http://www.w3.org/2001/XMLSchema" xmlns:xs="http://www.w3.org/2001/XMLSchema" xmlns:p="http://schemas.microsoft.com/office/2006/metadata/properties" xmlns:ns1="http://schemas.microsoft.com/sharepoint/v3" xmlns:ns2="8d1fb6e7-7737-4d77-ae6d-070f3f29504d" xmlns:ns3="de2987f4-4814-4061-ba40-5c3077130ade" xmlns:ns4="70158003-75d1-437c-9f07-2debd5df91c1" xmlns:ns5="07aedcd0-99c6-47b7-8a44-bde2e522115c" targetNamespace="http://schemas.microsoft.com/office/2006/metadata/properties" ma:root="true" ma:fieldsID="560195833c2c14f6e8a27b0ce5c329d7" ns1:_="" ns2:_="" ns3:_="" ns4:_="" ns5:_="">
    <xsd:import namespace="http://schemas.microsoft.com/sharepoint/v3"/>
    <xsd:import namespace="8d1fb6e7-7737-4d77-ae6d-070f3f29504d"/>
    <xsd:import namespace="de2987f4-4814-4061-ba40-5c3077130ade"/>
    <xsd:import namespace="70158003-75d1-437c-9f07-2debd5df91c1"/>
    <xsd:import namespace="07aedcd0-99c6-47b7-8a44-bde2e522115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Function"/>
                <xsd:element ref="ns4:MCDocumentCategory" minOccurs="0"/>
                <xsd:element ref="ns5:Department"/>
                <xsd:element ref="ns5:Process_x0020_Owner"/>
                <xsd:element ref="ns5: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fb6e7-7737-4d77-ae6d-070f3f29504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e2987f4-4814-4061-ba40-5c3077130ade" elementFormDefault="qualified">
    <xsd:import namespace="http://schemas.microsoft.com/office/2006/documentManagement/types"/>
    <xsd:import namespace="http://schemas.microsoft.com/office/infopath/2007/PartnerControls"/>
    <xsd:element name="Function" ma:index="13" ma:displayName="Function" ma:format="Dropdown" ma:internalName="Function" ma:readOnly="false">
      <xsd:simpleType>
        <xsd:restriction base="dms:Choice">
          <xsd:enumeration value="Academic Engagement"/>
          <xsd:enumeration value="Additive Manufacturing"/>
          <xsd:enumeration value="Advanced Tooling &amp; Fixturing"/>
          <xsd:enumeration value="APS"/>
          <xsd:enumeration value="Apprenticeships"/>
          <xsd:enumeration value="Best Practice Library"/>
          <xsd:enumeration value="CNC"/>
          <xsd:enumeration value="EHS"/>
          <xsd:enumeration value="Electronics"/>
          <xsd:enumeration value="Engineering Drawing Control"/>
          <xsd:enumeration value="Estates"/>
          <xsd:enumeration value="Events"/>
          <xsd:enumeration value="Exec"/>
          <xsd:enumeration value="Facilities"/>
          <xsd:enumeration value="Finance"/>
          <xsd:enumeration value="HR Absence Management"/>
          <xsd:enumeration value="HR Benefits"/>
          <xsd:enumeration value="HR Company Policy"/>
          <xsd:enumeration value="HR Graduates"/>
          <xsd:enumeration value="HR Recruitment"/>
          <xsd:enumeration value="HR Performance, Training &amp; Development"/>
          <xsd:enumeration value="HR &quot;About Us&quot;"/>
          <xsd:enumeration value="Ind Partnership Mgmt"/>
          <xsd:enumeration value="Intelligent Automation"/>
          <xsd:enumeration value="IT"/>
          <xsd:enumeration value="Joining"/>
          <xsd:enumeration value="Legal"/>
          <xsd:enumeration value="Manufacturing Simulation"/>
          <xsd:enumeration value="Marketing"/>
          <xsd:enumeration value="Materials Engineering"/>
          <xsd:enumeration value="Membership"/>
          <xsd:enumeration value="Metrology"/>
          <xsd:enumeration value="MTC Quality Tools"/>
          <xsd:enumeration value="Net Shape"/>
          <xsd:enumeration value="Portfolio Management"/>
          <xsd:enumeration value="Project Launch"/>
          <xsd:enumeration value="Project Delivery"/>
          <xsd:enumeration value="Project Closure"/>
          <xsd:enumeration value="Project Mgmt Office"/>
          <xsd:enumeration value="Proposal Writing"/>
          <xsd:enumeration value="Purchasing"/>
          <xsd:enumeration value="Quality &amp; Risk Management"/>
          <xsd:enumeration value="Requirements Capture"/>
          <xsd:enumeration value="Resource Management"/>
          <xsd:enumeration value="Training"/>
          <xsd:enumeration value="Workshop"/>
          <xsd:enumeration value="NAVIGATION ONLY"/>
          <xsd:enumeration value="Export Control"/>
          <xsd:enumeration value="Value Proposition"/>
          <xsd:enumeration value="CRM"/>
          <xsd:enumeration value="3D Polymer"/>
          <xsd:enumeration value="Modelling &amp; Simulation"/>
        </xsd:restriction>
      </xsd:simpleType>
    </xsd:element>
  </xsd:schema>
  <xsd:schema xmlns:xsd="http://www.w3.org/2001/XMLSchema" xmlns:xs="http://www.w3.org/2001/XMLSchema" xmlns:dms="http://schemas.microsoft.com/office/2006/documentManagement/types" xmlns:pc="http://schemas.microsoft.com/office/infopath/2007/PartnerControls" targetNamespace="70158003-75d1-437c-9f07-2debd5df91c1" elementFormDefault="qualified">
    <xsd:import namespace="http://schemas.microsoft.com/office/2006/documentManagement/types"/>
    <xsd:import namespace="http://schemas.microsoft.com/office/infopath/2007/PartnerControls"/>
    <xsd:element name="MCDocumentCategory" ma:index="14" nillable="true" ma:displayName="Category" ma:default="Category 1" ma:description="The document category." ma:format="Dropdown" ma:hidden="true" ma:internalName="MCDocumentCategory" ma:readOnly="false">
      <xsd:simpleType>
        <xsd:restriction base="dms:Choice">
          <xsd:enumeration value="Category 1"/>
          <xsd:enumeration value="Category 2"/>
          <xsd:enumeration value="Category 3"/>
        </xsd:restriction>
      </xsd:simpleType>
    </xsd:element>
  </xsd:schema>
  <xsd:schema xmlns:xsd="http://www.w3.org/2001/XMLSchema" xmlns:xs="http://www.w3.org/2001/XMLSchema" xmlns:dms="http://schemas.microsoft.com/office/2006/documentManagement/types" xmlns:pc="http://schemas.microsoft.com/office/infopath/2007/PartnerControls" targetNamespace="07aedcd0-99c6-47b7-8a44-bde2e522115c" elementFormDefault="qualified">
    <xsd:import namespace="http://schemas.microsoft.com/office/2006/documentManagement/types"/>
    <xsd:import namespace="http://schemas.microsoft.com/office/infopath/2007/PartnerControls"/>
    <xsd:element name="Department" ma:index="15" ma:displayName="Department" ma:default="Export Control" ma:format="Dropdown" ma:internalName="Department">
      <xsd:simpleType>
        <xsd:restriction base="dms:Choice">
          <xsd:enumeration value="Academic Engagement"/>
          <xsd:enumeration value="AMTC"/>
          <xsd:enumeration value="APS"/>
          <xsd:enumeration value="Commercial"/>
          <xsd:enumeration value="CRM"/>
          <xsd:enumeration value="Electronics"/>
          <xsd:enumeration value="Engineering Drawing Control"/>
          <xsd:enumeration value="Estates"/>
          <xsd:enumeration value="Export Control"/>
          <xsd:enumeration value="Purchasing"/>
          <xsd:enumeration value="Health and Safety"/>
          <xsd:enumeration value="HR"/>
          <xsd:enumeration value="IP"/>
          <xsd:enumeration value="IPM"/>
          <xsd:enumeration value="IT"/>
          <xsd:enumeration value="Marketing"/>
          <xsd:enumeration value="Membership"/>
          <xsd:enumeration value="Finance"/>
          <xsd:enumeration value="Procurement"/>
          <xsd:enumeration value="Estates"/>
          <xsd:enumeration value="Workshop"/>
          <xsd:enumeration value="Quality"/>
          <xsd:enumeration value="PMO"/>
          <xsd:enumeration value="Legal"/>
          <xsd:enumeration value="Materials Engineering"/>
          <xsd:enumeration value="Resource Management"/>
          <xsd:enumeration value="Value Proposition"/>
          <xsd:enumeration value="3D Polymer"/>
          <xsd:enumeration value="Modelling &amp; Simulation"/>
        </xsd:restriction>
      </xsd:simpleType>
    </xsd:element>
    <xsd:element name="Process_x0020_Owner" ma:index="17" ma:displayName="Process Owner" ma:list="UserInfo" ma:SharePointGroup="0" ma:internalName="Proc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Type" ma:index="19" nillable="true" ma:displayName="Previous Home" ma:format="Dropdown" ma:internalName="Document_x0020_Type">
      <xsd:simpleType>
        <xsd:restriction base="dms:Choice">
          <xsd:enumeration value="Policy, Process &amp; Procedures"/>
          <xsd:enumeration value="Tools &amp;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DC1FE94-C8E1-4D2A-B762-DA825E28A89E}">
  <ds:schemaRefs>
    <ds:schemaRef ds:uri="http://schemas.microsoft.com/sharepoint/v3/contenttype/forms"/>
  </ds:schemaRefs>
</ds:datastoreItem>
</file>

<file path=customXml/itemProps2.xml><?xml version="1.0" encoding="utf-8"?>
<ds:datastoreItem xmlns:ds="http://schemas.openxmlformats.org/officeDocument/2006/customXml" ds:itemID="{7F7EF2B8-94B1-4F96-9FAA-5C3D98332E82}">
  <ds:schemaRefs>
    <ds:schemaRef ds:uri="http://schemas.microsoft.com/office/2006/metadata/properties"/>
    <ds:schemaRef ds:uri="http://schemas.microsoft.com/office/infopath/2007/PartnerControls"/>
    <ds:schemaRef ds:uri="07aedcd0-99c6-47b7-8a44-bde2e522115c"/>
    <ds:schemaRef ds:uri="70158003-75d1-437c-9f07-2debd5df91c1"/>
    <ds:schemaRef ds:uri="http://schemas.microsoft.com/sharepoint/v3"/>
    <ds:schemaRef ds:uri="de2987f4-4814-4061-ba40-5c3077130ade"/>
  </ds:schemaRefs>
</ds:datastoreItem>
</file>

<file path=customXml/itemProps3.xml><?xml version="1.0" encoding="utf-8"?>
<ds:datastoreItem xmlns:ds="http://schemas.openxmlformats.org/officeDocument/2006/customXml" ds:itemID="{535BC8D8-EE3E-4BD9-A7D6-7C174448F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1fb6e7-7737-4d77-ae6d-070f3f29504d"/>
    <ds:schemaRef ds:uri="de2987f4-4814-4061-ba40-5c3077130ade"/>
    <ds:schemaRef ds:uri="70158003-75d1-437c-9f07-2debd5df91c1"/>
    <ds:schemaRef ds:uri="07aedcd0-99c6-47b7-8a44-bde2e5221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B1595EF-65EA-4283-8818-EBADB6587CF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664</TotalTime>
  <Words>739</Words>
  <Application>Microsoft Office PowerPoint</Application>
  <PresentationFormat>A4 Paper (210x297 mm)</PresentationFormat>
  <Paragraphs>41</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MTC Printed Case Study Template 2020</dc:title>
  <dc:creator>Matthew Fitzgerald</dc:creator>
  <cp:lastModifiedBy>Harrison Burton</cp:lastModifiedBy>
  <cp:revision>15</cp:revision>
  <dcterms:created xsi:type="dcterms:W3CDTF">2020-08-06T11:17:21Z</dcterms:created>
  <dcterms:modified xsi:type="dcterms:W3CDTF">2023-06-15T09:20:15Z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2016-06-23T00:00:00Z</vt:filetime>
  </property>
  <property fmtid="{D5CDD505-2E9C-101B-9397-08002B2CF9AE}" pid="3" name="Created">
    <vt:filetime>2016-06-23T00:00:00Z</vt:filetime>
  </property>
  <property fmtid="{D5CDD505-2E9C-101B-9397-08002B2CF9AE}" pid="4" name="ContentTypeId">
    <vt:lpwstr>0x0101005C500948B07E4943B4DBAF7008FB09FA</vt:lpwstr>
  </property>
  <property fmtid="{D5CDD505-2E9C-101B-9397-08002B2CF9AE}" pid="5" name="Creator">
    <vt:lpwstr>Adobe InDesign CC 2015 (Macintosh)</vt:lpwstr>
  </property>
  <property fmtid="{D5CDD505-2E9C-101B-9397-08002B2CF9AE}" pid="6" name="MSIP_Label_dcc32827-0462-4e1d-a1f5-3bdfa0aaba34_Enabled">
    <vt:lpwstr>true</vt:lpwstr>
  </property>
  <property fmtid="{D5CDD505-2E9C-101B-9397-08002B2CF9AE}" pid="7" name="MSIP_Label_dcc32827-0462-4e1d-a1f5-3bdfa0aaba34_SetDate">
    <vt:lpwstr>2023-04-19T10:11:12Z</vt:lpwstr>
  </property>
  <property fmtid="{D5CDD505-2E9C-101B-9397-08002B2CF9AE}" pid="8" name="MSIP_Label_dcc32827-0462-4e1d-a1f5-3bdfa0aaba34_Method">
    <vt:lpwstr>Privileged</vt:lpwstr>
  </property>
  <property fmtid="{D5CDD505-2E9C-101B-9397-08002B2CF9AE}" pid="9" name="MSIP_Label_dcc32827-0462-4e1d-a1f5-3bdfa0aaba34_Name">
    <vt:lpwstr>Public</vt:lpwstr>
  </property>
  <property fmtid="{D5CDD505-2E9C-101B-9397-08002B2CF9AE}" pid="10" name="MSIP_Label_dcc32827-0462-4e1d-a1f5-3bdfa0aaba34_SiteId">
    <vt:lpwstr>78d71610-c4a1-4bef-9f10-0192e83ee6d8</vt:lpwstr>
  </property>
  <property fmtid="{D5CDD505-2E9C-101B-9397-08002B2CF9AE}" pid="11" name="MSIP_Label_dcc32827-0462-4e1d-a1f5-3bdfa0aaba34_ActionId">
    <vt:lpwstr>c440c502-30ab-4be7-ade6-00b00bed6085</vt:lpwstr>
  </property>
  <property fmtid="{D5CDD505-2E9C-101B-9397-08002B2CF9AE}" pid="12" name="MSIP_Label_dcc32827-0462-4e1d-a1f5-3bdfa0aaba34_ContentBits">
    <vt:lpwstr>0</vt:lpwstr>
  </property>
  <property fmtid="{D5CDD505-2E9C-101B-9397-08002B2CF9AE}" pid="13" name="MTC">
    <vt:lpwstr>c4080121acaca1f6c4ccc2deedb97f8ae5fcabfb5ce0f31e7fe06e91</vt:lpwstr>
  </property>
</Properties>
</file>